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8" r:id="rId2"/>
    <p:sldId id="259" r:id="rId3"/>
    <p:sldId id="260" r:id="rId4"/>
    <p:sldId id="261" r:id="rId5"/>
    <p:sldId id="264" r:id="rId6"/>
    <p:sldId id="275" r:id="rId7"/>
    <p:sldId id="276" r:id="rId8"/>
    <p:sldId id="270" r:id="rId9"/>
    <p:sldId id="269" r:id="rId10"/>
    <p:sldId id="268" r:id="rId11"/>
    <p:sldId id="267" r:id="rId12"/>
    <p:sldId id="266" r:id="rId13"/>
    <p:sldId id="277" r:id="rId14"/>
    <p:sldId id="279" r:id="rId15"/>
    <p:sldId id="278" r:id="rId16"/>
    <p:sldId id="272" r:id="rId17"/>
    <p:sldId id="262" r:id="rId18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CFCF"/>
    <a:srgbClr val="F4BFAD"/>
    <a:srgbClr val="FBEAD8"/>
    <a:srgbClr val="FCE5DD"/>
    <a:srgbClr val="F5D8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中等深淺樣式 4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8A107856-5554-42FB-B03E-39F5DBC370BA}" styleName="中等深淺樣式 4 - 輔色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中等深淺樣式 4 - 輔色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660B408-B3CF-4A94-85FC-2B1E0A45F4A2}" styleName="深色樣式 2 - 輔色 1/輔色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4C1A8A3-306A-4EB7-A6B1-4F7E0EB9C5D6}" styleName="中等深淺樣式 3 - 輔色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中等深淺樣式 3 - 輔色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1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0DB1D3-BA6F-4259-90C9-2B5E8684A623}" type="doc">
      <dgm:prSet loTypeId="urn:microsoft.com/office/officeart/2005/8/layout/cycle2" loCatId="cycle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zh-TW" altLang="en-US"/>
        </a:p>
      </dgm:t>
    </dgm:pt>
    <dgm:pt modelId="{30242292-BF96-4F59-A1F6-5EEAB869FBD1}">
      <dgm:prSet phldrT="[文字]" custT="1"/>
      <dgm:spPr>
        <a:noFill/>
        <a:ln w="38100">
          <a:solidFill>
            <a:srgbClr val="F4BFAD"/>
          </a:solidFill>
        </a:ln>
      </dgm:spPr>
      <dgm:t>
        <a:bodyPr/>
        <a:lstStyle/>
        <a:p>
          <a:pPr>
            <a:lnSpc>
              <a:spcPct val="90000"/>
            </a:lnSpc>
          </a:pPr>
          <a:r>
            <a:rPr lang="en-US" altLang="zh-TW" sz="2800" b="1" u="sng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1</a:t>
          </a:r>
          <a:r>
            <a:rPr lang="zh-TW" altLang="en-US" sz="2800" b="1" u="sng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 問</a:t>
          </a:r>
          <a:endParaRPr lang="en-US" altLang="zh-TW" sz="2800" b="1" u="sng" dirty="0" smtClean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>
            <a:lnSpc>
              <a:spcPts val="2500"/>
            </a:lnSpc>
          </a:pPr>
          <a:r>
            <a:rPr lang="zh-TW" altLang="en-US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主動關懷</a:t>
          </a:r>
          <a:endParaRPr lang="en-US" altLang="zh-TW" sz="2800" b="1" dirty="0" smtClean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>
            <a:lnSpc>
              <a:spcPts val="2500"/>
            </a:lnSpc>
          </a:pPr>
          <a:r>
            <a:rPr lang="zh-TW" altLang="en-US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積極傾聽</a:t>
          </a:r>
          <a:endParaRPr lang="zh-TW" altLang="en-US" sz="28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AB65EA55-2AE0-400D-80A2-23F0B5B365BF}" type="parTrans" cxnId="{70B0DFF5-3A7E-41B3-B265-4113A8BC4D62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4BAFF31-26BD-4F21-AB0C-33839278C9CE}" type="sibTrans" cxnId="{70B0DFF5-3A7E-41B3-B265-4113A8BC4D62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8EB8CB89-4D76-4E92-B2E1-950964F3ACBA}">
      <dgm:prSet phldrT="[文字]" custT="1"/>
      <dgm:spPr>
        <a:noFill/>
        <a:ln w="38100">
          <a:solidFill>
            <a:srgbClr val="F4BFAD"/>
          </a:solidFill>
        </a:ln>
      </dgm:spPr>
      <dgm:t>
        <a:bodyPr/>
        <a:lstStyle/>
        <a:p>
          <a:pPr>
            <a:lnSpc>
              <a:spcPct val="90000"/>
            </a:lnSpc>
          </a:pPr>
          <a:r>
            <a:rPr lang="en-US" altLang="zh-TW" sz="2800" b="1" u="sng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2</a:t>
          </a:r>
          <a:r>
            <a:rPr lang="zh-TW" altLang="en-US" sz="2800" b="1" u="sng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 應</a:t>
          </a:r>
          <a:endParaRPr lang="en-US" altLang="zh-TW" sz="2800" b="1" u="sng" dirty="0" smtClean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>
            <a:lnSpc>
              <a:spcPts val="2500"/>
            </a:lnSpc>
          </a:pPr>
          <a:r>
            <a:rPr lang="zh-TW" altLang="en-US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適當回應</a:t>
          </a:r>
          <a:endParaRPr lang="en-US" altLang="zh-TW" sz="2800" b="1" dirty="0" smtClean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>
            <a:lnSpc>
              <a:spcPts val="2500"/>
            </a:lnSpc>
          </a:pPr>
          <a:r>
            <a:rPr lang="zh-TW" altLang="en-US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支持陪伴</a:t>
          </a:r>
          <a:endParaRPr lang="zh-TW" altLang="en-US" sz="28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713EC97-D64F-45BC-B7AE-D3E1B9E19B99}" type="parTrans" cxnId="{7DC90D11-C369-44FA-93F6-189C98096E95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07A3787-53A1-4B15-BC8B-EC3BF498BBD4}" type="sibTrans" cxnId="{7DC90D11-C369-44FA-93F6-189C98096E95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2F52B23D-539A-47A4-8B5B-C913CF7490DD}">
      <dgm:prSet phldrT="[文字]" custT="1"/>
      <dgm:spPr>
        <a:noFill/>
        <a:ln w="38100">
          <a:solidFill>
            <a:srgbClr val="F4BFAD"/>
          </a:solidFill>
        </a:ln>
      </dgm:spPr>
      <dgm:t>
        <a:bodyPr/>
        <a:lstStyle/>
        <a:p>
          <a:pPr>
            <a:lnSpc>
              <a:spcPct val="90000"/>
            </a:lnSpc>
          </a:pPr>
          <a:r>
            <a:rPr lang="en-US" altLang="zh-TW" sz="2800" b="1" u="sng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3 </a:t>
          </a:r>
          <a:r>
            <a:rPr lang="zh-TW" altLang="en-US" sz="2800" b="1" u="sng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轉介</a:t>
          </a:r>
          <a:endParaRPr lang="en-US" altLang="zh-TW" sz="2800" b="1" u="sng" dirty="0" smtClean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>
            <a:lnSpc>
              <a:spcPts val="2500"/>
            </a:lnSpc>
          </a:pPr>
          <a:r>
            <a:rPr lang="zh-TW" altLang="en-US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資源轉介</a:t>
          </a:r>
          <a:endParaRPr lang="en-US" altLang="zh-TW" sz="2800" b="1" dirty="0" smtClean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>
            <a:lnSpc>
              <a:spcPts val="2500"/>
            </a:lnSpc>
          </a:pPr>
          <a:r>
            <a:rPr lang="zh-TW" altLang="en-US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持續關懷</a:t>
          </a:r>
          <a:endParaRPr lang="zh-TW" altLang="en-US" sz="28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5524F12-1676-4BE6-9854-DDCB257AD8A8}" type="parTrans" cxnId="{A6AAAFE3-8EED-40CB-86FF-FC5E3EFC2B84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7690E35F-79F4-4F7F-B6D2-C53CE06AD050}" type="sibTrans" cxnId="{A6AAAFE3-8EED-40CB-86FF-FC5E3EFC2B84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F3A18FAC-56EE-4098-BDD4-7BB49AB726CC}" type="pres">
      <dgm:prSet presAssocID="{330DB1D3-BA6F-4259-90C9-2B5E8684A623}" presName="cycle" presStyleCnt="0">
        <dgm:presLayoutVars>
          <dgm:dir/>
          <dgm:resizeHandles val="exact"/>
        </dgm:presLayoutVars>
      </dgm:prSet>
      <dgm:spPr/>
    </dgm:pt>
    <dgm:pt modelId="{F2AEDBFA-F986-4D5B-A45B-1B71A41682CB}" type="pres">
      <dgm:prSet presAssocID="{30242292-BF96-4F59-A1F6-5EEAB869FBD1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EBD77FB-D039-44B4-9F09-2941A6618D34}" type="pres">
      <dgm:prSet presAssocID="{B4BAFF31-26BD-4F21-AB0C-33839278C9CE}" presName="sibTrans" presStyleLbl="sibTrans2D1" presStyleIdx="0" presStyleCnt="3"/>
      <dgm:spPr/>
    </dgm:pt>
    <dgm:pt modelId="{E31AD0BC-5E10-49E4-AE7F-34C0DEA96B7B}" type="pres">
      <dgm:prSet presAssocID="{B4BAFF31-26BD-4F21-AB0C-33839278C9CE}" presName="connectorText" presStyleLbl="sibTrans2D1" presStyleIdx="0" presStyleCnt="3"/>
      <dgm:spPr/>
    </dgm:pt>
    <dgm:pt modelId="{FA1676B0-3060-42C9-B300-37059F2C7BE5}" type="pres">
      <dgm:prSet presAssocID="{8EB8CB89-4D76-4E92-B2E1-950964F3ACBA}" presName="node" presStyleLbl="node1" presStyleIdx="1" presStyleCnt="3">
        <dgm:presLayoutVars>
          <dgm:bulletEnabled val="1"/>
        </dgm:presLayoutVars>
      </dgm:prSet>
      <dgm:spPr/>
    </dgm:pt>
    <dgm:pt modelId="{30698BB2-F52E-4A6F-B81C-52D866417D01}" type="pres">
      <dgm:prSet presAssocID="{B07A3787-53A1-4B15-BC8B-EC3BF498BBD4}" presName="sibTrans" presStyleLbl="sibTrans2D1" presStyleIdx="1" presStyleCnt="3"/>
      <dgm:spPr/>
    </dgm:pt>
    <dgm:pt modelId="{CE449E28-90C9-4A2D-BCAE-5F1F73DE17AB}" type="pres">
      <dgm:prSet presAssocID="{B07A3787-53A1-4B15-BC8B-EC3BF498BBD4}" presName="connectorText" presStyleLbl="sibTrans2D1" presStyleIdx="1" presStyleCnt="3"/>
      <dgm:spPr/>
    </dgm:pt>
    <dgm:pt modelId="{8B383D63-2A06-4960-AF67-978624425F2B}" type="pres">
      <dgm:prSet presAssocID="{2F52B23D-539A-47A4-8B5B-C913CF7490DD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B219551-5013-4DCF-A452-2A6A5A6CD759}" type="pres">
      <dgm:prSet presAssocID="{7690E35F-79F4-4F7F-B6D2-C53CE06AD050}" presName="sibTrans" presStyleLbl="sibTrans2D1" presStyleIdx="2" presStyleCnt="3"/>
      <dgm:spPr/>
    </dgm:pt>
    <dgm:pt modelId="{42D38725-2932-4301-A086-0B16F0036BC3}" type="pres">
      <dgm:prSet presAssocID="{7690E35F-79F4-4F7F-B6D2-C53CE06AD050}" presName="connectorText" presStyleLbl="sibTrans2D1" presStyleIdx="2" presStyleCnt="3"/>
      <dgm:spPr/>
    </dgm:pt>
  </dgm:ptLst>
  <dgm:cxnLst>
    <dgm:cxn modelId="{7167F11E-767E-43FB-8494-B633AF273630}" type="presOf" srcId="{8EB8CB89-4D76-4E92-B2E1-950964F3ACBA}" destId="{FA1676B0-3060-42C9-B300-37059F2C7BE5}" srcOrd="0" destOrd="0" presId="urn:microsoft.com/office/officeart/2005/8/layout/cycle2"/>
    <dgm:cxn modelId="{A6AAAFE3-8EED-40CB-86FF-FC5E3EFC2B84}" srcId="{330DB1D3-BA6F-4259-90C9-2B5E8684A623}" destId="{2F52B23D-539A-47A4-8B5B-C913CF7490DD}" srcOrd="2" destOrd="0" parTransId="{D5524F12-1676-4BE6-9854-DDCB257AD8A8}" sibTransId="{7690E35F-79F4-4F7F-B6D2-C53CE06AD050}"/>
    <dgm:cxn modelId="{B90909DC-6B19-4CF8-A3CE-E6DB555C3195}" type="presOf" srcId="{B07A3787-53A1-4B15-BC8B-EC3BF498BBD4}" destId="{30698BB2-F52E-4A6F-B81C-52D866417D01}" srcOrd="0" destOrd="0" presId="urn:microsoft.com/office/officeart/2005/8/layout/cycle2"/>
    <dgm:cxn modelId="{7DC90D11-C369-44FA-93F6-189C98096E95}" srcId="{330DB1D3-BA6F-4259-90C9-2B5E8684A623}" destId="{8EB8CB89-4D76-4E92-B2E1-950964F3ACBA}" srcOrd="1" destOrd="0" parTransId="{0713EC97-D64F-45BC-B7AE-D3E1B9E19B99}" sibTransId="{B07A3787-53A1-4B15-BC8B-EC3BF498BBD4}"/>
    <dgm:cxn modelId="{7E7F35E7-D189-45A8-A24F-3AE2F65678AC}" type="presOf" srcId="{B07A3787-53A1-4B15-BC8B-EC3BF498BBD4}" destId="{CE449E28-90C9-4A2D-BCAE-5F1F73DE17AB}" srcOrd="1" destOrd="0" presId="urn:microsoft.com/office/officeart/2005/8/layout/cycle2"/>
    <dgm:cxn modelId="{B5BF303D-12CE-4D5D-91DD-DA5B8F82F74A}" type="presOf" srcId="{7690E35F-79F4-4F7F-B6D2-C53CE06AD050}" destId="{3B219551-5013-4DCF-A452-2A6A5A6CD759}" srcOrd="0" destOrd="0" presId="urn:microsoft.com/office/officeart/2005/8/layout/cycle2"/>
    <dgm:cxn modelId="{13DC6BE6-AC85-42E7-B625-FD6920D40183}" type="presOf" srcId="{7690E35F-79F4-4F7F-B6D2-C53CE06AD050}" destId="{42D38725-2932-4301-A086-0B16F0036BC3}" srcOrd="1" destOrd="0" presId="urn:microsoft.com/office/officeart/2005/8/layout/cycle2"/>
    <dgm:cxn modelId="{4A1024BA-372A-4FB9-A4F0-1DD591C6B5D6}" type="presOf" srcId="{330DB1D3-BA6F-4259-90C9-2B5E8684A623}" destId="{F3A18FAC-56EE-4098-BDD4-7BB49AB726CC}" srcOrd="0" destOrd="0" presId="urn:microsoft.com/office/officeart/2005/8/layout/cycle2"/>
    <dgm:cxn modelId="{D6D6B5F6-26F0-495F-BACC-78048DE760EA}" type="presOf" srcId="{30242292-BF96-4F59-A1F6-5EEAB869FBD1}" destId="{F2AEDBFA-F986-4D5B-A45B-1B71A41682CB}" srcOrd="0" destOrd="0" presId="urn:microsoft.com/office/officeart/2005/8/layout/cycle2"/>
    <dgm:cxn modelId="{10B4A848-8BB7-4FEF-A19B-9FC5C60801A0}" type="presOf" srcId="{2F52B23D-539A-47A4-8B5B-C913CF7490DD}" destId="{8B383D63-2A06-4960-AF67-978624425F2B}" srcOrd="0" destOrd="0" presId="urn:microsoft.com/office/officeart/2005/8/layout/cycle2"/>
    <dgm:cxn modelId="{19BF793B-9DBC-4BE3-8173-0A48D6360D70}" type="presOf" srcId="{B4BAFF31-26BD-4F21-AB0C-33839278C9CE}" destId="{AEBD77FB-D039-44B4-9F09-2941A6618D34}" srcOrd="0" destOrd="0" presId="urn:microsoft.com/office/officeart/2005/8/layout/cycle2"/>
    <dgm:cxn modelId="{70B0DFF5-3A7E-41B3-B265-4113A8BC4D62}" srcId="{330DB1D3-BA6F-4259-90C9-2B5E8684A623}" destId="{30242292-BF96-4F59-A1F6-5EEAB869FBD1}" srcOrd="0" destOrd="0" parTransId="{AB65EA55-2AE0-400D-80A2-23F0B5B365BF}" sibTransId="{B4BAFF31-26BD-4F21-AB0C-33839278C9CE}"/>
    <dgm:cxn modelId="{4A8CAFA2-76E1-4636-B981-0F280D6B054B}" type="presOf" srcId="{B4BAFF31-26BD-4F21-AB0C-33839278C9CE}" destId="{E31AD0BC-5E10-49E4-AE7F-34C0DEA96B7B}" srcOrd="1" destOrd="0" presId="urn:microsoft.com/office/officeart/2005/8/layout/cycle2"/>
    <dgm:cxn modelId="{A92AD865-50D9-4304-9774-DDFEED98F3B1}" type="presParOf" srcId="{F3A18FAC-56EE-4098-BDD4-7BB49AB726CC}" destId="{F2AEDBFA-F986-4D5B-A45B-1B71A41682CB}" srcOrd="0" destOrd="0" presId="urn:microsoft.com/office/officeart/2005/8/layout/cycle2"/>
    <dgm:cxn modelId="{2F87FA3F-E20F-4051-8D4F-5515A49D4979}" type="presParOf" srcId="{F3A18FAC-56EE-4098-BDD4-7BB49AB726CC}" destId="{AEBD77FB-D039-44B4-9F09-2941A6618D34}" srcOrd="1" destOrd="0" presId="urn:microsoft.com/office/officeart/2005/8/layout/cycle2"/>
    <dgm:cxn modelId="{6D2FD9AD-4E4F-455A-A83F-804CCA3A8D9D}" type="presParOf" srcId="{AEBD77FB-D039-44B4-9F09-2941A6618D34}" destId="{E31AD0BC-5E10-49E4-AE7F-34C0DEA96B7B}" srcOrd="0" destOrd="0" presId="urn:microsoft.com/office/officeart/2005/8/layout/cycle2"/>
    <dgm:cxn modelId="{BA829CF4-584F-486D-9842-B91ACAFD812C}" type="presParOf" srcId="{F3A18FAC-56EE-4098-BDD4-7BB49AB726CC}" destId="{FA1676B0-3060-42C9-B300-37059F2C7BE5}" srcOrd="2" destOrd="0" presId="urn:microsoft.com/office/officeart/2005/8/layout/cycle2"/>
    <dgm:cxn modelId="{4427E63A-E137-4946-9FB2-14825CF78511}" type="presParOf" srcId="{F3A18FAC-56EE-4098-BDD4-7BB49AB726CC}" destId="{30698BB2-F52E-4A6F-B81C-52D866417D01}" srcOrd="3" destOrd="0" presId="urn:microsoft.com/office/officeart/2005/8/layout/cycle2"/>
    <dgm:cxn modelId="{C8B18093-1314-40C1-BEA0-7674C3EA3618}" type="presParOf" srcId="{30698BB2-F52E-4A6F-B81C-52D866417D01}" destId="{CE449E28-90C9-4A2D-BCAE-5F1F73DE17AB}" srcOrd="0" destOrd="0" presId="urn:microsoft.com/office/officeart/2005/8/layout/cycle2"/>
    <dgm:cxn modelId="{B4568A30-D807-4FE3-8896-5FB2570A77B8}" type="presParOf" srcId="{F3A18FAC-56EE-4098-BDD4-7BB49AB726CC}" destId="{8B383D63-2A06-4960-AF67-978624425F2B}" srcOrd="4" destOrd="0" presId="urn:microsoft.com/office/officeart/2005/8/layout/cycle2"/>
    <dgm:cxn modelId="{16B3D9B7-4692-4253-8FB0-57FFCC8B6AAB}" type="presParOf" srcId="{F3A18FAC-56EE-4098-BDD4-7BB49AB726CC}" destId="{3B219551-5013-4DCF-A452-2A6A5A6CD759}" srcOrd="5" destOrd="0" presId="urn:microsoft.com/office/officeart/2005/8/layout/cycle2"/>
    <dgm:cxn modelId="{4C94C723-2AD5-45EA-B4A9-62973334088B}" type="presParOf" srcId="{3B219551-5013-4DCF-A452-2A6A5A6CD759}" destId="{42D38725-2932-4301-A086-0B16F0036BC3}" srcOrd="0" destOrd="0" presId="urn:microsoft.com/office/officeart/2005/8/layout/cycle2"/>
  </dgm:cxnLst>
  <dgm:bg/>
  <dgm:whole>
    <a:ln w="38100"/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AEDBFA-F986-4D5B-A45B-1B71A41682CB}">
      <dsp:nvSpPr>
        <dsp:cNvPr id="0" name=""/>
        <dsp:cNvSpPr/>
      </dsp:nvSpPr>
      <dsp:spPr>
        <a:xfrm>
          <a:off x="3501810" y="1036"/>
          <a:ext cx="2352814" cy="2352814"/>
        </a:xfrm>
        <a:prstGeom prst="ellipse">
          <a:avLst/>
        </a:prstGeom>
        <a:noFill/>
        <a:ln w="38100" cap="flat" cmpd="sng" algn="ctr">
          <a:solidFill>
            <a:srgbClr val="F4BFA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800" b="1" u="sng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1</a:t>
          </a:r>
          <a:r>
            <a:rPr lang="zh-TW" altLang="en-US" sz="2800" b="1" u="sng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 問</a:t>
          </a:r>
          <a:endParaRPr lang="en-US" altLang="zh-TW" sz="2800" b="1" u="sng" kern="1200" dirty="0" smtClean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1244600">
            <a:lnSpc>
              <a:spcPts val="25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主動關懷</a:t>
          </a:r>
          <a:endParaRPr lang="en-US" altLang="zh-TW" sz="2800" b="1" kern="1200" dirty="0" smtClean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1244600">
            <a:lnSpc>
              <a:spcPts val="25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積極傾聽</a:t>
          </a:r>
          <a:endParaRPr lang="zh-TW" altLang="en-US" sz="28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3846372" y="345598"/>
        <a:ext cx="1663690" cy="1663690"/>
      </dsp:txXfrm>
    </dsp:sp>
    <dsp:sp modelId="{AEBD77FB-D039-44B4-9F09-2941A6618D34}">
      <dsp:nvSpPr>
        <dsp:cNvPr id="0" name=""/>
        <dsp:cNvSpPr/>
      </dsp:nvSpPr>
      <dsp:spPr>
        <a:xfrm rot="3600000">
          <a:off x="5239760" y="2296903"/>
          <a:ext cx="628013" cy="7940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300" b="1" kern="120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5286861" y="2374137"/>
        <a:ext cx="439609" cy="476444"/>
      </dsp:txXfrm>
    </dsp:sp>
    <dsp:sp modelId="{FA1676B0-3060-42C9-B300-37059F2C7BE5}">
      <dsp:nvSpPr>
        <dsp:cNvPr id="0" name=""/>
        <dsp:cNvSpPr/>
      </dsp:nvSpPr>
      <dsp:spPr>
        <a:xfrm>
          <a:off x="5270683" y="3064815"/>
          <a:ext cx="2352814" cy="2352814"/>
        </a:xfrm>
        <a:prstGeom prst="ellipse">
          <a:avLst/>
        </a:prstGeom>
        <a:noFill/>
        <a:ln w="38100" cap="flat" cmpd="sng" algn="ctr">
          <a:solidFill>
            <a:srgbClr val="F4BFA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800" b="1" u="sng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2</a:t>
          </a:r>
          <a:r>
            <a:rPr lang="zh-TW" altLang="en-US" sz="2800" b="1" u="sng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 應</a:t>
          </a:r>
          <a:endParaRPr lang="en-US" altLang="zh-TW" sz="2800" b="1" u="sng" kern="1200" dirty="0" smtClean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1244600">
            <a:lnSpc>
              <a:spcPts val="25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適當回應</a:t>
          </a:r>
          <a:endParaRPr lang="en-US" altLang="zh-TW" sz="2800" b="1" kern="1200" dirty="0" smtClean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1244600">
            <a:lnSpc>
              <a:spcPts val="25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支持陪伴</a:t>
          </a:r>
          <a:endParaRPr lang="zh-TW" altLang="en-US" sz="28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5615245" y="3409377"/>
        <a:ext cx="1663690" cy="1663690"/>
      </dsp:txXfrm>
    </dsp:sp>
    <dsp:sp modelId="{30698BB2-F52E-4A6F-B81C-52D866417D01}">
      <dsp:nvSpPr>
        <dsp:cNvPr id="0" name=""/>
        <dsp:cNvSpPr/>
      </dsp:nvSpPr>
      <dsp:spPr>
        <a:xfrm rot="10800000">
          <a:off x="4381985" y="3844185"/>
          <a:ext cx="628013" cy="7940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300" b="1" kern="120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 rot="10800000">
        <a:off x="4570389" y="4003000"/>
        <a:ext cx="439609" cy="476444"/>
      </dsp:txXfrm>
    </dsp:sp>
    <dsp:sp modelId="{8B383D63-2A06-4960-AF67-978624425F2B}">
      <dsp:nvSpPr>
        <dsp:cNvPr id="0" name=""/>
        <dsp:cNvSpPr/>
      </dsp:nvSpPr>
      <dsp:spPr>
        <a:xfrm>
          <a:off x="1732937" y="3064815"/>
          <a:ext cx="2352814" cy="2352814"/>
        </a:xfrm>
        <a:prstGeom prst="ellipse">
          <a:avLst/>
        </a:prstGeom>
        <a:noFill/>
        <a:ln w="38100" cap="flat" cmpd="sng" algn="ctr">
          <a:solidFill>
            <a:srgbClr val="F4BFA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800" b="1" u="sng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3 </a:t>
          </a:r>
          <a:r>
            <a:rPr lang="zh-TW" altLang="en-US" sz="2800" b="1" u="sng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轉介</a:t>
          </a:r>
          <a:endParaRPr lang="en-US" altLang="zh-TW" sz="2800" b="1" u="sng" kern="1200" dirty="0" smtClean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1244600">
            <a:lnSpc>
              <a:spcPts val="25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資源轉介</a:t>
          </a:r>
          <a:endParaRPr lang="en-US" altLang="zh-TW" sz="2800" b="1" kern="1200" dirty="0" smtClean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1244600">
            <a:lnSpc>
              <a:spcPts val="25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持續關懷</a:t>
          </a:r>
          <a:endParaRPr lang="zh-TW" altLang="en-US" sz="28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077499" y="3409377"/>
        <a:ext cx="1663690" cy="1663690"/>
      </dsp:txXfrm>
    </dsp:sp>
    <dsp:sp modelId="{3B219551-5013-4DCF-A452-2A6A5A6CD759}">
      <dsp:nvSpPr>
        <dsp:cNvPr id="0" name=""/>
        <dsp:cNvSpPr/>
      </dsp:nvSpPr>
      <dsp:spPr>
        <a:xfrm rot="18000000">
          <a:off x="3470887" y="2327688"/>
          <a:ext cx="628013" cy="7940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300" b="1" kern="120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3517988" y="2568084"/>
        <a:ext cx="439609" cy="4764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940C66-35EE-46A0-AFB2-09B517C46B0D}" type="datetimeFigureOut">
              <a:rPr lang="zh-TW" altLang="en-US" smtClean="0"/>
              <a:t>2026/8/12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DF2F34-AC82-496E-88B1-C389C4CFE7B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36742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首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1BD556A6-A3A3-4FF5-8981-F880BE4792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" y="0"/>
            <a:ext cx="122095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661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1E9C500E-AF18-4F01-83D5-52AB13AC6D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33" b="21136"/>
          <a:stretch/>
        </p:blipFill>
        <p:spPr>
          <a:xfrm>
            <a:off x="0" y="0"/>
            <a:ext cx="12192000" cy="3117273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B77C25B6-17BA-4DDF-B8CE-5738835680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183920"/>
            <a:ext cx="12192000" cy="1512000"/>
          </a:xfrm>
        </p:spPr>
        <p:txBody>
          <a:bodyPr anchor="ctr"/>
          <a:lstStyle>
            <a:lvl1pPr algn="ctr">
              <a:lnSpc>
                <a:spcPct val="100000"/>
              </a:lnSpc>
              <a:defRPr sz="6000"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EB13BF30-D6F0-4025-A46E-353AC688871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5992" y="5237931"/>
            <a:ext cx="2438979" cy="1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762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內容頁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68A14CF-52FE-486C-B120-C88AD27FA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23348"/>
          </a:xfrm>
        </p:spPr>
        <p:txBody>
          <a:bodyPr/>
          <a:lstStyle>
            <a:lvl1pPr>
              <a:defRPr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DAF03FE-60F9-4E7E-81F5-06BD6FB6F2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742950" indent="-742950">
              <a:buFont typeface="+mj-lt"/>
              <a:buAutoNum type="arabicPeriod"/>
              <a:defRPr sz="3600"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288476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內容頁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68A14CF-52FE-486C-B120-C88AD27FA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23348"/>
          </a:xfrm>
        </p:spPr>
        <p:txBody>
          <a:bodyPr/>
          <a:lstStyle>
            <a:lvl1pPr>
              <a:defRPr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DAF03FE-60F9-4E7E-81F5-06BD6FB6F2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29047"/>
            <a:ext cx="10515600" cy="4447916"/>
          </a:xfrm>
        </p:spPr>
        <p:txBody>
          <a:bodyPr>
            <a:normAutofit/>
          </a:bodyPr>
          <a:lstStyle>
            <a:lvl1pPr marL="0" indent="0">
              <a:buFont typeface="+mj-lt"/>
              <a:buNone/>
              <a:defRPr sz="3600"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972118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容頁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A60E1112-EA0F-495E-B12E-69723C367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23348"/>
          </a:xfrm>
        </p:spPr>
        <p:txBody>
          <a:bodyPr/>
          <a:lstStyle>
            <a:lvl1pPr>
              <a:defRPr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86565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內容頁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圖片版面配置區 2">
            <a:extLst>
              <a:ext uri="{FF2B5EF4-FFF2-40B4-BE49-F238E27FC236}">
                <a16:creationId xmlns:a16="http://schemas.microsoft.com/office/drawing/2014/main" id="{CC2728DF-33C6-428E-97B1-B95D640BF9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38199" y="1620981"/>
            <a:ext cx="10515600" cy="4655127"/>
          </a:xfrm>
        </p:spPr>
        <p:txBody>
          <a:bodyPr/>
          <a:lstStyle>
            <a:lvl1pPr marL="0" indent="0"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  <p:sp>
        <p:nvSpPr>
          <p:cNvPr id="4" name="標題 1">
            <a:extLst>
              <a:ext uri="{FF2B5EF4-FFF2-40B4-BE49-F238E27FC236}">
                <a16:creationId xmlns:a16="http://schemas.microsoft.com/office/drawing/2014/main" id="{A9706BB8-DC1C-4F0D-A79D-E683E0004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23348"/>
          </a:xfrm>
        </p:spPr>
        <p:txBody>
          <a:bodyPr/>
          <a:lstStyle>
            <a:lvl1pPr>
              <a:defRPr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50545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內容頁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2877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底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>
            <a:extLst>
              <a:ext uri="{FF2B5EF4-FFF2-40B4-BE49-F238E27FC236}">
                <a16:creationId xmlns:a16="http://schemas.microsoft.com/office/drawing/2014/main" id="{D08F67BB-127C-4DA3-BF25-B136884BE6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6000" y="3326507"/>
            <a:ext cx="2160000" cy="2160000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2FC1CE54-663F-4572-BB7E-F9AF8CD81D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33" b="21136"/>
          <a:stretch/>
        </p:blipFill>
        <p:spPr>
          <a:xfrm>
            <a:off x="0" y="0"/>
            <a:ext cx="12192000" cy="3117273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DDE7C0C0-86DE-421D-A0AB-3279A913EA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99" b="14708"/>
          <a:stretch/>
        </p:blipFill>
        <p:spPr>
          <a:xfrm>
            <a:off x="4656000" y="4804756"/>
            <a:ext cx="2880000" cy="2053244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0CECDBB5-6D62-4D57-9843-FE3F485424B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5992" y="5237931"/>
            <a:ext cx="2438979" cy="1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589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7D6C0C9D-1D7B-44A4-9665-D86AFFAE7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EEAC1450-A1E4-4528-AEA3-814837BF66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B947545-2AFB-4432-949C-5012C5EB99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7E47C45-D859-48FA-A5AA-45C57786A4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E4ED87C-29F8-4252-97D7-6FAEDEFA55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754D4F-C970-4044-BADC-3CAC3FF6B6AE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D879FB34-79AA-41CA-8CB4-6FE46079136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" y="0"/>
            <a:ext cx="12189973" cy="6858000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B4304FDC-B0DA-4080-B7B6-D38CAC1812AE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5992" y="5237931"/>
            <a:ext cx="2438979" cy="1620000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D8A69F0C-81A1-42AA-AF11-2984A73547A1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" y="418747"/>
            <a:ext cx="832174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546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62" r:id="rId4"/>
    <p:sldLayoutId id="2147483652" r:id="rId5"/>
    <p:sldLayoutId id="2147483654" r:id="rId6"/>
    <p:sldLayoutId id="2147483655" r:id="rId7"/>
    <p:sldLayoutId id="2147483663" r:id="rId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7421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 descr="$PPTXTitle"/>
          <p:cNvSpPr txBox="1">
            <a:spLocks noGrp="1"/>
          </p:cNvSpPr>
          <p:nvPr>
            <p:ph type="ctrTitle"/>
          </p:nvPr>
        </p:nvSpPr>
        <p:spPr>
          <a:xfrm>
            <a:off x="0" y="3850835"/>
            <a:ext cx="12192000" cy="843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400" spc="-45" dirty="0"/>
              <a:t>珍愛生命守門人</a:t>
            </a:r>
            <a:endParaRPr sz="5400" dirty="0"/>
          </a:p>
        </p:txBody>
      </p:sp>
    </p:spTree>
    <p:extLst>
      <p:ext uri="{BB962C8B-B14F-4D97-AF65-F5344CB8AC3E}">
        <p14:creationId xmlns:p14="http://schemas.microsoft.com/office/powerpoint/2010/main" val="10274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pc="-10" dirty="0"/>
              <a:t>當生命陷落時</a:t>
            </a:r>
            <a:r>
              <a:rPr lang="en-US" altLang="zh-TW" spc="-10" dirty="0"/>
              <a:t>….</a:t>
            </a:r>
            <a:endParaRPr lang="zh-TW" altLang="en-US" dirty="0"/>
          </a:p>
        </p:txBody>
      </p:sp>
      <p:sp>
        <p:nvSpPr>
          <p:cNvPr id="3" name="object 7"/>
          <p:cNvSpPr txBox="1"/>
          <p:nvPr/>
        </p:nvSpPr>
        <p:spPr>
          <a:xfrm>
            <a:off x="1355142" y="2214243"/>
            <a:ext cx="9481717" cy="320536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220979" marR="5080" indent="-208915" algn="ctr">
              <a:lnSpc>
                <a:spcPct val="150000"/>
              </a:lnSpc>
              <a:spcBef>
                <a:spcPts val="455"/>
              </a:spcBef>
            </a:pPr>
            <a:r>
              <a:rPr sz="3200" spc="-40" dirty="0" err="1">
                <a:solidFill>
                  <a:srgbClr val="0C0C0C"/>
                </a:solidFill>
                <a:latin typeface="Microsoft JhengHei"/>
                <a:cs typeface="Microsoft JhengHei"/>
              </a:rPr>
              <a:t>有時我們遭逢挫折，難免沮喪或感到無助無望</a:t>
            </a:r>
            <a:r>
              <a:rPr sz="3200" spc="-40" dirty="0" smtClean="0">
                <a:solidFill>
                  <a:srgbClr val="0C0C0C"/>
                </a:solidFill>
                <a:latin typeface="Microsoft JhengHei"/>
                <a:cs typeface="Microsoft JhengHei"/>
              </a:rPr>
              <a:t>。</a:t>
            </a:r>
            <a:endParaRPr lang="en-US" sz="3200" spc="-40" dirty="0" smtClean="0">
              <a:solidFill>
                <a:srgbClr val="0C0C0C"/>
              </a:solidFill>
              <a:latin typeface="Microsoft JhengHei"/>
              <a:cs typeface="Microsoft JhengHei"/>
            </a:endParaRPr>
          </a:p>
          <a:p>
            <a:pPr marL="220979" marR="5080" indent="-208915" algn="ctr">
              <a:lnSpc>
                <a:spcPct val="150000"/>
              </a:lnSpc>
              <a:spcBef>
                <a:spcPts val="455"/>
              </a:spcBef>
            </a:pPr>
            <a:r>
              <a:rPr sz="3200" spc="-40" dirty="0" err="1" smtClean="0">
                <a:solidFill>
                  <a:srgbClr val="0C0C0C"/>
                </a:solidFill>
                <a:latin typeface="Microsoft JhengHei"/>
                <a:cs typeface="Microsoft JhengHei"/>
              </a:rPr>
              <a:t>有時心煩焦躁</a:t>
            </a:r>
            <a:r>
              <a:rPr sz="3200" spc="-40" dirty="0" err="1">
                <a:solidFill>
                  <a:srgbClr val="0C0C0C"/>
                </a:solidFill>
                <a:latin typeface="Microsoft JhengHei"/>
                <a:cs typeface="Microsoft JhengHei"/>
              </a:rPr>
              <a:t>，有時衝動難擋</a:t>
            </a:r>
            <a:r>
              <a:rPr sz="3200" spc="-40" dirty="0" smtClean="0">
                <a:solidFill>
                  <a:srgbClr val="0C0C0C"/>
                </a:solidFill>
                <a:latin typeface="Microsoft JhengHei"/>
                <a:cs typeface="Microsoft JhengHei"/>
              </a:rPr>
              <a:t>，</a:t>
            </a:r>
            <a:endParaRPr lang="en-US" sz="3200" spc="-40" dirty="0" smtClean="0">
              <a:solidFill>
                <a:srgbClr val="0C0C0C"/>
              </a:solidFill>
              <a:latin typeface="Microsoft JhengHei"/>
              <a:cs typeface="Microsoft JhengHei"/>
            </a:endParaRPr>
          </a:p>
          <a:p>
            <a:pPr marL="220979" marR="5080" indent="-208915" algn="ctr">
              <a:lnSpc>
                <a:spcPct val="150000"/>
              </a:lnSpc>
              <a:spcBef>
                <a:spcPts val="455"/>
              </a:spcBef>
            </a:pPr>
            <a:r>
              <a:rPr sz="3200" spc="-40" dirty="0" err="1" smtClean="0">
                <a:solidFill>
                  <a:srgbClr val="0C0C0C"/>
                </a:solidFill>
                <a:latin typeface="Microsoft JhengHei"/>
                <a:cs typeface="Microsoft JhengHei"/>
              </a:rPr>
              <a:t>或因憂鬱情緒</a:t>
            </a:r>
            <a:r>
              <a:rPr sz="3200" spc="-40" dirty="0" err="1">
                <a:solidFill>
                  <a:srgbClr val="0C0C0C"/>
                </a:solidFill>
                <a:latin typeface="Microsoft JhengHei"/>
                <a:cs typeface="Microsoft JhengHei"/>
              </a:rPr>
              <a:t>，忽略生命中美好回憶</a:t>
            </a:r>
            <a:r>
              <a:rPr sz="3200" spc="-40" dirty="0" smtClean="0">
                <a:solidFill>
                  <a:srgbClr val="0C0C0C"/>
                </a:solidFill>
                <a:latin typeface="Microsoft JhengHei"/>
                <a:cs typeface="Microsoft JhengHei"/>
              </a:rPr>
              <a:t>，</a:t>
            </a:r>
            <a:endParaRPr lang="en-US" sz="3200" spc="-40" dirty="0" smtClean="0">
              <a:solidFill>
                <a:srgbClr val="0C0C0C"/>
              </a:solidFill>
              <a:latin typeface="Microsoft JhengHei"/>
              <a:cs typeface="Microsoft JhengHei"/>
            </a:endParaRPr>
          </a:p>
          <a:p>
            <a:pPr marL="220979" marR="5080" indent="-208915" algn="ctr">
              <a:lnSpc>
                <a:spcPct val="150000"/>
              </a:lnSpc>
              <a:spcBef>
                <a:spcPts val="455"/>
              </a:spcBef>
            </a:pPr>
            <a:r>
              <a:rPr sz="3200" spc="-40" dirty="0" err="1" smtClean="0">
                <a:solidFill>
                  <a:srgbClr val="0C0C0C"/>
                </a:solidFill>
                <a:latin typeface="Microsoft JhengHei"/>
                <a:cs typeface="Microsoft JhengHei"/>
              </a:rPr>
              <a:t>忘卻了生命的可貴</a:t>
            </a:r>
            <a:r>
              <a:rPr sz="3200" spc="-40" dirty="0">
                <a:solidFill>
                  <a:srgbClr val="0C0C0C"/>
                </a:solidFill>
                <a:latin typeface="Microsoft JhengHei"/>
                <a:cs typeface="Microsoft JhengHei"/>
              </a:rPr>
              <a:t>。</a:t>
            </a:r>
            <a:endParaRPr sz="3200" dirty="0">
              <a:latin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17219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兒童青少年自殺</a:t>
            </a:r>
            <a:r>
              <a:rPr lang="zh-TW" altLang="en-US" dirty="0" smtClean="0"/>
              <a:t>問題                     </a:t>
            </a:r>
            <a:r>
              <a:rPr lang="zh-TW" altLang="en-US" sz="1600" spc="-25" dirty="0" smtClean="0"/>
              <a:t>（</a:t>
            </a:r>
            <a:r>
              <a:rPr lang="zh-TW" altLang="en-US" sz="1600" spc="-25" dirty="0"/>
              <a:t>引自全國自殺防治中心</a:t>
            </a:r>
            <a:r>
              <a:rPr lang="zh-TW" altLang="en-US" sz="1600" spc="-50" dirty="0"/>
              <a:t>）</a:t>
            </a:r>
            <a:endParaRPr lang="zh-TW" altLang="en-US" sz="1600" dirty="0"/>
          </a:p>
        </p:txBody>
      </p:sp>
      <p:sp>
        <p:nvSpPr>
          <p:cNvPr id="4" name="object 3"/>
          <p:cNvSpPr txBox="1"/>
          <p:nvPr/>
        </p:nvSpPr>
        <p:spPr>
          <a:xfrm>
            <a:off x="1080656" y="1979883"/>
            <a:ext cx="10049162" cy="4641014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469900" marR="5080" indent="-457200" algn="just">
              <a:lnSpc>
                <a:spcPct val="150000"/>
              </a:lnSpc>
              <a:spcBef>
                <a:spcPts val="430"/>
              </a:spcBef>
              <a:buSzPct val="64285"/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sz="3200" spc="-40" dirty="0" err="1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近年來青少年學生自</a:t>
            </a:r>
            <a:r>
              <a:rPr sz="3200" spc="-45" dirty="0" err="1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殺事件頻傳，逐漸呈</a:t>
            </a:r>
            <a:r>
              <a:rPr sz="3200" spc="-40" dirty="0" err="1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現低齡化現象，青少年自殺有不斷增加的趨勢</a:t>
            </a:r>
            <a:r>
              <a:rPr sz="3200" spc="-4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。</a:t>
            </a:r>
            <a:endParaRPr lang="en-US" sz="3200" spc="-40" dirty="0" smtClean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  <a:p>
            <a:pPr marL="469900" marR="5080" indent="-457200" algn="just">
              <a:lnSpc>
                <a:spcPct val="150000"/>
              </a:lnSpc>
              <a:spcBef>
                <a:spcPts val="430"/>
              </a:spcBef>
              <a:buSzPct val="64285"/>
              <a:buFont typeface="Wingdings" panose="05000000000000000000" pitchFamily="2" charset="2"/>
              <a:buChar char="Ø"/>
              <a:tabLst>
                <a:tab pos="355600" algn="l"/>
              </a:tabLst>
            </a:pPr>
            <a:endParaRPr lang="en-US" sz="3200" spc="-40" dirty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  <a:p>
            <a:pPr marL="469900" marR="5080" indent="-457200" algn="just">
              <a:lnSpc>
                <a:spcPct val="150000"/>
              </a:lnSpc>
              <a:spcBef>
                <a:spcPts val="430"/>
              </a:spcBef>
              <a:buSzPct val="64285"/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lang="zh-TW" altLang="en-US" sz="3200" spc="-40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根據衛生署公佈，除</a:t>
            </a:r>
            <a:r>
              <a:rPr lang="zh-TW" altLang="en-US" sz="3200" spc="-45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了老年人之外，青少</a:t>
            </a:r>
            <a:r>
              <a:rPr lang="zh-TW" altLang="en-US" sz="3200" spc="-40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年是最容易自殺的高危險群。</a:t>
            </a:r>
            <a:endParaRPr lang="zh-TW" altLang="en-US" sz="3200" dirty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  <a:p>
            <a:pPr marL="469900" marR="5080" indent="-457200" algn="just">
              <a:lnSpc>
                <a:spcPct val="150000"/>
              </a:lnSpc>
              <a:spcBef>
                <a:spcPts val="430"/>
              </a:spcBef>
              <a:buSzPct val="64285"/>
              <a:buFont typeface="Wingdings" panose="05000000000000000000" pitchFamily="2" charset="2"/>
              <a:buChar char="Ø"/>
              <a:tabLst>
                <a:tab pos="355600" algn="l"/>
              </a:tabLst>
            </a:pPr>
            <a:endParaRPr sz="3200" dirty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3808149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12700">
              <a:lnSpc>
                <a:spcPts val="5240"/>
              </a:lnSpc>
              <a:spcBef>
                <a:spcPts val="105"/>
              </a:spcBef>
            </a:pPr>
            <a:r>
              <a:rPr lang="zh-TW" altLang="en-US" sz="4900" dirty="0"/>
              <a:t>青少年自殺的警訊</a:t>
            </a:r>
            <a:r>
              <a:rPr lang="zh-TW" altLang="en-US" sz="3200" spc="-10" dirty="0"/>
              <a:t>（</a:t>
            </a:r>
            <a:r>
              <a:rPr lang="en-US" altLang="zh-TW" sz="3200" spc="-10" dirty="0">
                <a:cs typeface="Arial"/>
              </a:rPr>
              <a:t>FACT</a:t>
            </a:r>
            <a:r>
              <a:rPr lang="zh-TW" altLang="en-US" sz="3200" spc="-10" dirty="0" smtClean="0"/>
              <a:t>）</a:t>
            </a:r>
            <a:r>
              <a:rPr lang="zh-TW" altLang="en-US" sz="3100" spc="-10" dirty="0" smtClean="0"/>
              <a:t>  </a:t>
            </a:r>
            <a:r>
              <a:rPr lang="zh-TW" altLang="en-US" sz="1600" spc="-10" dirty="0" smtClean="0"/>
              <a:t>                  </a:t>
            </a:r>
            <a:r>
              <a:rPr lang="zh-TW" altLang="en-US" sz="1600" dirty="0" smtClean="0"/>
              <a:t>（</a:t>
            </a:r>
            <a:r>
              <a:rPr lang="zh-TW" altLang="en-US" sz="1600" dirty="0"/>
              <a:t>引自全國自殺防治中心</a:t>
            </a:r>
            <a:r>
              <a:rPr lang="zh-TW" altLang="en-US" sz="1600" spc="-50" dirty="0"/>
              <a:t>）</a:t>
            </a:r>
            <a:endParaRPr lang="zh-TW" altLang="en-US" sz="1600" dirty="0"/>
          </a:p>
        </p:txBody>
      </p:sp>
      <p:sp>
        <p:nvSpPr>
          <p:cNvPr id="3" name="object 3"/>
          <p:cNvSpPr txBox="1"/>
          <p:nvPr/>
        </p:nvSpPr>
        <p:spPr>
          <a:xfrm>
            <a:off x="1052949" y="1573155"/>
            <a:ext cx="10095345" cy="4192814"/>
          </a:xfrm>
          <a:prstGeom prst="rect">
            <a:avLst/>
          </a:prstGeom>
        </p:spPr>
        <p:txBody>
          <a:bodyPr vert="horz" wrap="square" lIns="0" tIns="149225" rIns="0" bIns="0" rtlCol="0">
            <a:spAutoFit/>
          </a:bodyPr>
          <a:lstStyle/>
          <a:p>
            <a:pPr marL="12700">
              <a:lnSpc>
                <a:spcPct val="150000"/>
              </a:lnSpc>
              <a:spcBef>
                <a:spcPts val="1175"/>
              </a:spcBef>
            </a:pPr>
            <a:r>
              <a:rPr sz="3200" b="1" spc="-35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感覺</a:t>
            </a:r>
            <a:r>
              <a:rPr sz="3200" b="1" spc="-10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（</a:t>
            </a:r>
            <a:r>
              <a:rPr sz="3200" b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F</a:t>
            </a:r>
            <a:r>
              <a:rPr sz="3200" b="1" spc="-10" dirty="0"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eelings</a:t>
            </a:r>
            <a:r>
              <a:rPr sz="3200" b="1" spc="-10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）</a:t>
            </a:r>
            <a:endParaRPr sz="3200" dirty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  <a:p>
            <a:pPr marL="355600" marR="254635" indent="-342900" algn="just">
              <a:lnSpc>
                <a:spcPct val="150000"/>
              </a:lnSpc>
              <a:spcBef>
                <a:spcPts val="1015"/>
              </a:spcBef>
              <a:buSzPct val="90000"/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sz="2400" dirty="0" err="1" smtClean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無望的</a:t>
            </a:r>
            <a:r>
              <a:rPr 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 </a:t>
            </a:r>
            <a:r>
              <a:rPr sz="2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Arial MT"/>
              </a:rPr>
              <a:t>—</a:t>
            </a:r>
            <a:r>
              <a:rPr sz="2400" spc="-15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「</a:t>
            </a:r>
            <a:r>
              <a:rPr sz="2400" spc="-15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事情不可能變好</a:t>
            </a:r>
            <a:r>
              <a:rPr sz="2400" spc="-20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了」、「已經沒有什麼好做</a:t>
            </a:r>
            <a:r>
              <a:rPr sz="2400" spc="-25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了」</a:t>
            </a:r>
            <a:endParaRPr sz="2400" dirty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  <a:p>
            <a:pPr marL="355600" indent="-342900" algn="just">
              <a:lnSpc>
                <a:spcPct val="150000"/>
              </a:lnSpc>
              <a:spcBef>
                <a:spcPts val="765"/>
              </a:spcBef>
              <a:buSzPct val="90000"/>
              <a:buFont typeface="Wingdings" panose="05000000000000000000" pitchFamily="2" charset="2"/>
              <a:buChar char="Ø"/>
              <a:tabLst>
                <a:tab pos="354965" algn="l"/>
              </a:tabLst>
            </a:pPr>
            <a:r>
              <a:rPr sz="2400" spc="-5" dirty="0" err="1" smtClean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無價值感</a:t>
            </a:r>
            <a:r>
              <a:rPr lang="en-US" sz="2400" spc="-5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 </a:t>
            </a:r>
            <a:r>
              <a:rPr sz="2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Arial MT"/>
              </a:rPr>
              <a:t>—</a:t>
            </a:r>
            <a:r>
              <a:rPr sz="2400" spc="-2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「</a:t>
            </a:r>
            <a:r>
              <a:rPr sz="2400" spc="-20" dirty="0" err="1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沒有人在乎</a:t>
            </a:r>
            <a:r>
              <a:rPr sz="2400" spc="-2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」、</a:t>
            </a:r>
            <a:r>
              <a:rPr sz="2400" spc="-5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「</a:t>
            </a:r>
            <a:r>
              <a:rPr sz="2400" spc="-5" dirty="0" err="1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沒有我別人會更好</a:t>
            </a:r>
            <a:r>
              <a:rPr sz="2400" spc="-5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」。</a:t>
            </a:r>
            <a:endParaRPr lang="en-US" sz="2400" spc="-5" dirty="0" smtClean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  <a:p>
            <a:pPr marL="355600" marR="231775" indent="-342900">
              <a:lnSpc>
                <a:spcPct val="150000"/>
              </a:lnSpc>
              <a:spcBef>
                <a:spcPts val="480"/>
              </a:spcBef>
            </a:pPr>
            <a:endParaRPr lang="en-US" altLang="zh-TW" b="1" spc="-35" dirty="0" smtClean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  <a:p>
            <a:pPr marL="355600" marR="231775" indent="-342900">
              <a:lnSpc>
                <a:spcPct val="150000"/>
              </a:lnSpc>
              <a:spcBef>
                <a:spcPts val="480"/>
              </a:spcBef>
            </a:pPr>
            <a:r>
              <a:rPr lang="zh-TW" altLang="en-US" sz="3200" b="1" spc="-35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行動</a:t>
            </a:r>
            <a:r>
              <a:rPr lang="zh-TW" altLang="en-US" sz="3200" b="1" spc="-35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或事件</a:t>
            </a:r>
            <a:r>
              <a:rPr lang="zh-TW" altLang="en-US" sz="3200" b="1" spc="-10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（</a:t>
            </a:r>
            <a:r>
              <a:rPr lang="en-US" altLang="zh-TW" sz="3200" b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A</a:t>
            </a:r>
            <a:r>
              <a:rPr lang="en-US" altLang="zh-TW" sz="3200" b="1" spc="-10" dirty="0"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ction </a:t>
            </a: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or</a:t>
            </a:r>
            <a:r>
              <a:rPr lang="en-US" altLang="zh-TW" sz="3200" b="1" spc="-40" dirty="0"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 </a:t>
            </a:r>
            <a:r>
              <a:rPr lang="en-US" altLang="zh-TW" sz="3200" b="1" spc="-10" dirty="0"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Events</a:t>
            </a:r>
            <a:r>
              <a:rPr lang="zh-TW" altLang="en-US" sz="3200" b="1" spc="-10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）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  <a:p>
            <a:pPr marL="355600" marR="5080" indent="-342900">
              <a:lnSpc>
                <a:spcPct val="150000"/>
              </a:lnSpc>
              <a:spcBef>
                <a:spcPts val="1010"/>
              </a:spcBef>
              <a:buSzPct val="90000"/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lang="zh-TW" altLang="en-US" sz="2400" spc="-15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藥物或酒精濫用、 談論或撰</a:t>
            </a:r>
            <a:r>
              <a:rPr lang="zh-TW" altLang="en-US" sz="2400" spc="-10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寫有關死亡或毀滅的情節</a:t>
            </a:r>
            <a:r>
              <a:rPr lang="zh-TW" altLang="en-US" sz="2400" spc="-1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。</a:t>
            </a:r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771634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12700">
              <a:lnSpc>
                <a:spcPts val="5240"/>
              </a:lnSpc>
              <a:spcBef>
                <a:spcPts val="105"/>
              </a:spcBef>
            </a:pPr>
            <a:r>
              <a:rPr lang="zh-TW" altLang="en-US" sz="4900" dirty="0"/>
              <a:t>青少年自殺的警訊</a:t>
            </a:r>
            <a:r>
              <a:rPr lang="zh-TW" altLang="en-US" sz="3200" spc="-10" dirty="0"/>
              <a:t>（</a:t>
            </a:r>
            <a:r>
              <a:rPr lang="en-US" altLang="zh-TW" sz="3200" spc="-10" dirty="0">
                <a:cs typeface="Arial"/>
              </a:rPr>
              <a:t>FACT</a:t>
            </a:r>
            <a:r>
              <a:rPr lang="zh-TW" altLang="en-US" sz="3200" spc="-10" dirty="0" smtClean="0"/>
              <a:t>）</a:t>
            </a:r>
            <a:r>
              <a:rPr lang="zh-TW" altLang="en-US" sz="3100" spc="-10" dirty="0" smtClean="0"/>
              <a:t>  </a:t>
            </a:r>
            <a:r>
              <a:rPr lang="zh-TW" altLang="en-US" sz="1600" spc="-10" dirty="0" smtClean="0"/>
              <a:t>                  </a:t>
            </a:r>
            <a:r>
              <a:rPr lang="zh-TW" altLang="en-US" sz="1600" dirty="0" smtClean="0"/>
              <a:t>（</a:t>
            </a:r>
            <a:r>
              <a:rPr lang="zh-TW" altLang="en-US" sz="1600" dirty="0"/>
              <a:t>引自全國自殺防治中心</a:t>
            </a:r>
            <a:r>
              <a:rPr lang="zh-TW" altLang="en-US" sz="1600" spc="-50" dirty="0"/>
              <a:t>）</a:t>
            </a:r>
            <a:endParaRPr lang="zh-TW" altLang="en-US" sz="1600" dirty="0"/>
          </a:p>
        </p:txBody>
      </p:sp>
      <p:sp>
        <p:nvSpPr>
          <p:cNvPr id="5" name="object 4"/>
          <p:cNvSpPr txBox="1"/>
          <p:nvPr/>
        </p:nvSpPr>
        <p:spPr>
          <a:xfrm>
            <a:off x="1043709" y="1702793"/>
            <a:ext cx="10104582" cy="44467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50000"/>
              </a:lnSpc>
              <a:spcBef>
                <a:spcPts val="95"/>
              </a:spcBef>
              <a:tabLst>
                <a:tab pos="4013200" algn="l"/>
              </a:tabLst>
            </a:pPr>
            <a:r>
              <a:rPr sz="3200" b="1" spc="-35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改變</a:t>
            </a:r>
            <a:r>
              <a:rPr sz="3200" b="1" spc="-10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（</a:t>
            </a:r>
            <a:r>
              <a:rPr sz="3200" b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C</a:t>
            </a:r>
            <a:r>
              <a:rPr sz="3200" b="1" spc="-10" dirty="0"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hange</a:t>
            </a:r>
            <a:r>
              <a:rPr sz="3200" b="1" spc="-10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）</a:t>
            </a:r>
            <a:r>
              <a:rPr sz="2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	</a:t>
            </a:r>
            <a:endParaRPr lang="en-US" sz="2800" b="1" dirty="0" smtClean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  <a:p>
            <a:pPr marL="355600" marR="5080" indent="-342900">
              <a:lnSpc>
                <a:spcPct val="150000"/>
              </a:lnSpc>
              <a:spcBef>
                <a:spcPts val="340"/>
              </a:spcBef>
              <a:buSzPct val="90000"/>
              <a:buFont typeface="Wingdings" panose="05000000000000000000" pitchFamily="2" charset="2"/>
              <a:buChar char="Ø"/>
              <a:tabLst>
                <a:tab pos="355600" algn="l"/>
                <a:tab pos="1117600" algn="l"/>
              </a:tabLst>
            </a:pPr>
            <a:r>
              <a:rPr lang="zh-TW" altLang="en-US" sz="2400" spc="-5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人格 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Arial MT"/>
              </a:rPr>
              <a:t>— </a:t>
            </a:r>
            <a:r>
              <a:rPr lang="zh-TW" altLang="en-US" sz="2400" spc="-15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更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退</a:t>
            </a:r>
            <a:r>
              <a:rPr lang="zh-TW" altLang="en-US" sz="2400" spc="-20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縮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、厭</a:t>
            </a:r>
            <a:r>
              <a:rPr lang="zh-TW" altLang="en-US" sz="2400" spc="-10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倦</a:t>
            </a:r>
            <a:r>
              <a:rPr lang="zh-TW" altLang="en-US" sz="2400" spc="-15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、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冷</a:t>
            </a:r>
            <a:r>
              <a:rPr lang="zh-TW" altLang="en-US" sz="2400" spc="-20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漠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、猶豫	不決，或更為喧鬧、多話、外向</a:t>
            </a:r>
          </a:p>
          <a:p>
            <a:pPr marL="355600" indent="-342900">
              <a:lnSpc>
                <a:spcPct val="150000"/>
              </a:lnSpc>
              <a:spcBef>
                <a:spcPts val="770"/>
              </a:spcBef>
              <a:buSzPct val="90000"/>
              <a:buFont typeface="Wingdings" panose="05000000000000000000" pitchFamily="2" charset="2"/>
              <a:buChar char="Ø"/>
              <a:tabLst>
                <a:tab pos="354965" algn="l"/>
              </a:tabLst>
            </a:pPr>
            <a:r>
              <a:rPr lang="zh-TW" altLang="en-US" sz="2400" spc="-5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行為 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Arial MT"/>
              </a:rPr>
              <a:t>— </a:t>
            </a:r>
            <a:r>
              <a:rPr lang="zh-TW" altLang="en-US" sz="2400" spc="-15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無法</a:t>
            </a:r>
            <a:r>
              <a:rPr lang="zh-TW" altLang="en-US" sz="2400" spc="-15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專心</a:t>
            </a:r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  <a:p>
            <a:pPr marL="355600" indent="-342900">
              <a:lnSpc>
                <a:spcPct val="150000"/>
              </a:lnSpc>
              <a:spcBef>
                <a:spcPts val="755"/>
              </a:spcBef>
              <a:buSzPct val="90000"/>
              <a:buFont typeface="Wingdings" panose="05000000000000000000" pitchFamily="2" charset="2"/>
              <a:buChar char="Ø"/>
              <a:tabLst>
                <a:tab pos="354965" algn="l"/>
              </a:tabLst>
            </a:pPr>
            <a:r>
              <a:rPr lang="zh-TW" altLang="en-US" sz="2400" spc="-5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睡眠 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Arial MT"/>
              </a:rPr>
              <a:t>— </a:t>
            </a:r>
            <a:r>
              <a:rPr lang="zh-TW" altLang="en-US" sz="2400" spc="-1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睡</a:t>
            </a:r>
            <a:r>
              <a:rPr lang="zh-TW" altLang="en-US" sz="2400" spc="-10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太多或失眠，</a:t>
            </a:r>
            <a:r>
              <a:rPr lang="zh-TW" altLang="en-US" sz="2400" spc="-1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有時</a:t>
            </a:r>
            <a:r>
              <a:rPr lang="zh-TW" altLang="en-US" sz="2400" spc="-2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候</a:t>
            </a:r>
            <a:r>
              <a:rPr lang="zh-TW" altLang="en-US" sz="2400" spc="-20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會很早醒來</a:t>
            </a:r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  <a:p>
            <a:pPr marL="355600" marR="255270" indent="-342900" algn="just">
              <a:lnSpc>
                <a:spcPct val="150000"/>
              </a:lnSpc>
              <a:spcBef>
                <a:spcPts val="1000"/>
              </a:spcBef>
              <a:buSzPct val="90000"/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飲食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習慣 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Arial MT"/>
              </a:rPr>
              <a:t>— </a:t>
            </a:r>
            <a:r>
              <a:rPr lang="zh-TW" altLang="en-US" sz="2400" spc="-15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沒有</a:t>
            </a:r>
            <a:r>
              <a:rPr lang="zh-TW" altLang="en-US" sz="2400" spc="-15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胃口、體重</a:t>
            </a:r>
            <a:r>
              <a:rPr lang="zh-TW" altLang="en-US" sz="2400" spc="-10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減輕、或吃得過量、對於朋友、嗜好、個人清潔、喜歡的活動失去興趣、在經過一</a:t>
            </a:r>
            <a:r>
              <a:rPr lang="zh-TW" altLang="en-US" sz="2400" spc="-20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段時間的消沈、退縮後突然</a:t>
            </a:r>
            <a:r>
              <a:rPr lang="zh-TW" altLang="en-US" sz="2400" spc="-10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情況好轉</a:t>
            </a:r>
            <a:r>
              <a:rPr lang="zh-TW" altLang="en-US" sz="2400" spc="-1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。</a:t>
            </a:r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3917877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12700">
              <a:lnSpc>
                <a:spcPts val="5240"/>
              </a:lnSpc>
              <a:spcBef>
                <a:spcPts val="105"/>
              </a:spcBef>
            </a:pPr>
            <a:r>
              <a:rPr lang="zh-TW" altLang="en-US" sz="4900" dirty="0"/>
              <a:t>青少年自殺的警訊</a:t>
            </a:r>
            <a:r>
              <a:rPr lang="zh-TW" altLang="en-US" sz="3200" spc="-10" dirty="0"/>
              <a:t>（</a:t>
            </a:r>
            <a:r>
              <a:rPr lang="en-US" altLang="zh-TW" sz="3200" spc="-10" dirty="0">
                <a:cs typeface="Arial"/>
              </a:rPr>
              <a:t>FACT</a:t>
            </a:r>
            <a:r>
              <a:rPr lang="zh-TW" altLang="en-US" sz="3200" spc="-10" dirty="0" smtClean="0"/>
              <a:t>）</a:t>
            </a:r>
            <a:r>
              <a:rPr lang="zh-TW" altLang="en-US" sz="3100" spc="-10" dirty="0" smtClean="0"/>
              <a:t>  </a:t>
            </a:r>
            <a:r>
              <a:rPr lang="zh-TW" altLang="en-US" sz="1600" spc="-10" dirty="0" smtClean="0"/>
              <a:t>                  </a:t>
            </a:r>
            <a:r>
              <a:rPr lang="zh-TW" altLang="en-US" sz="1600" dirty="0" smtClean="0"/>
              <a:t>（</a:t>
            </a:r>
            <a:r>
              <a:rPr lang="zh-TW" altLang="en-US" sz="1600" dirty="0"/>
              <a:t>引自全國自殺防治中心</a:t>
            </a:r>
            <a:r>
              <a:rPr lang="zh-TW" altLang="en-US" sz="1600" spc="-50" dirty="0"/>
              <a:t>）</a:t>
            </a:r>
            <a:endParaRPr lang="zh-TW" altLang="en-US" sz="1600" dirty="0"/>
          </a:p>
        </p:txBody>
      </p:sp>
      <p:sp>
        <p:nvSpPr>
          <p:cNvPr id="5" name="object 4"/>
          <p:cNvSpPr txBox="1"/>
          <p:nvPr/>
        </p:nvSpPr>
        <p:spPr>
          <a:xfrm>
            <a:off x="1043709" y="1591956"/>
            <a:ext cx="10104582" cy="461344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50000"/>
              </a:lnSpc>
              <a:spcBef>
                <a:spcPts val="95"/>
              </a:spcBef>
              <a:tabLst>
                <a:tab pos="4013200" algn="l"/>
              </a:tabLst>
            </a:pPr>
            <a:r>
              <a:rPr sz="3200" b="1" spc="-35" dirty="0" err="1" smtClean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惡兆</a:t>
            </a:r>
            <a:r>
              <a:rPr sz="3200" b="1" spc="-10" dirty="0" err="1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（</a:t>
            </a:r>
            <a:r>
              <a:rPr sz="3200" b="1" spc="-1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T</a:t>
            </a:r>
            <a:r>
              <a:rPr sz="3200" b="1" spc="-10" dirty="0" err="1"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hreats</a:t>
            </a:r>
            <a:r>
              <a:rPr sz="3200" b="1" spc="-1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）</a:t>
            </a:r>
            <a:endParaRPr lang="en-US" sz="3200" b="1" spc="-10" dirty="0" smtClean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  <a:p>
            <a:pPr marL="355600" indent="-342900">
              <a:lnSpc>
                <a:spcPct val="150000"/>
              </a:lnSpc>
              <a:spcBef>
                <a:spcPts val="105"/>
              </a:spcBef>
              <a:buSzPct val="90000"/>
              <a:buFont typeface="Wingdings" panose="05000000000000000000" pitchFamily="2" charset="2"/>
              <a:buChar char="Ø"/>
              <a:tabLst>
                <a:tab pos="354965" algn="l"/>
              </a:tabLst>
            </a:pPr>
            <a:r>
              <a:rPr lang="zh-TW" altLang="en-US" sz="2400" spc="-1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言語 </a:t>
            </a:r>
            <a:r>
              <a:rPr lang="en-US" altLang="zh-TW" sz="2400" spc="-1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Arial MT"/>
              </a:rPr>
              <a:t>— </a:t>
            </a:r>
            <a:r>
              <a:rPr lang="zh-TW" altLang="en-US" sz="2400" spc="-2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如</a:t>
            </a:r>
            <a:r>
              <a:rPr lang="zh-TW" altLang="en-US" sz="2400" spc="-20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「流血流多久才</a:t>
            </a:r>
            <a:r>
              <a:rPr lang="zh-TW" altLang="en-US" sz="2400" spc="-2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會死</a:t>
            </a:r>
            <a:r>
              <a:rPr lang="zh-TW" altLang="en-US" sz="2400" spc="-20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？」</a:t>
            </a:r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  <a:p>
            <a:pPr marL="355600" marR="72390" indent="-342900" algn="just">
              <a:lnSpc>
                <a:spcPct val="150000"/>
              </a:lnSpc>
              <a:spcBef>
                <a:spcPts val="1040"/>
              </a:spcBef>
              <a:buSzPct val="90000"/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威脅 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Arial MT"/>
              </a:rPr>
              <a:t>— </a:t>
            </a:r>
            <a:r>
              <a:rPr lang="zh-TW" altLang="en-US" sz="2400" spc="-1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如</a:t>
            </a:r>
            <a:r>
              <a:rPr lang="zh-TW" altLang="en-US" sz="2400" spc="-10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「沒多久我就不會在這裡了」</a:t>
            </a:r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  <a:p>
            <a:pPr marL="355600" marR="5080" indent="-342900" algn="just">
              <a:lnSpc>
                <a:spcPct val="150000"/>
              </a:lnSpc>
              <a:spcBef>
                <a:spcPts val="965"/>
              </a:spcBef>
              <a:buSzPct val="90000"/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計畫 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Arial MT"/>
              </a:rPr>
              <a:t>— </a:t>
            </a:r>
            <a:r>
              <a:rPr lang="zh-TW" altLang="en-US" sz="2400" spc="-1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安排</a:t>
            </a:r>
            <a:r>
              <a:rPr lang="zh-TW" altLang="en-US" sz="2400" spc="-10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事務、送走喜歡</a:t>
            </a:r>
            <a:r>
              <a:rPr lang="zh-TW" altLang="en-US" sz="2400" spc="-15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的東西、研究藥物、 獲取武</a:t>
            </a:r>
            <a:r>
              <a:rPr lang="zh-TW" altLang="en-US" sz="2400" spc="-50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器</a:t>
            </a:r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  <a:p>
            <a:pPr marL="355600" marR="72390" indent="-342900" algn="just">
              <a:lnSpc>
                <a:spcPct val="150000"/>
              </a:lnSpc>
              <a:spcBef>
                <a:spcPts val="1025"/>
              </a:spcBef>
              <a:buSzPct val="90000"/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自殺的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企圖 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Arial MT"/>
              </a:rPr>
              <a:t>— </a:t>
            </a:r>
            <a:r>
              <a:rPr lang="zh-TW" altLang="en-US" sz="2400" spc="-15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服藥</a:t>
            </a:r>
            <a:r>
              <a:rPr lang="zh-TW" altLang="en-US" sz="2400" spc="-15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過量、割</a:t>
            </a:r>
            <a:r>
              <a:rPr lang="zh-TW" altLang="en-US" sz="2400" spc="-50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腕</a:t>
            </a:r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  <a:p>
            <a:pPr marL="355600" marR="84455" indent="-342900" algn="just">
              <a:lnSpc>
                <a:spcPct val="150000"/>
              </a:lnSpc>
              <a:spcBef>
                <a:spcPts val="980"/>
              </a:spcBef>
              <a:buClr>
                <a:srgbClr val="000000"/>
              </a:buClr>
              <a:buSzPct val="112500"/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lang="zh-TW" altLang="en-US" sz="2400" spc="-3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任何一次的自殺企圖都是自殺者求</a:t>
            </a:r>
            <a:r>
              <a:rPr lang="zh-TW" altLang="en-US" sz="2400" spc="-35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助的訊號，不應該將其誤解而忽略</a:t>
            </a:r>
            <a:r>
              <a:rPr lang="zh-TW" altLang="en-US" sz="2400" spc="-4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之。</a:t>
            </a:r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  <a:p>
            <a:pPr marL="12700">
              <a:lnSpc>
                <a:spcPct val="150000"/>
              </a:lnSpc>
              <a:spcBef>
                <a:spcPts val="95"/>
              </a:spcBef>
              <a:tabLst>
                <a:tab pos="4013200" algn="l"/>
              </a:tabLst>
            </a:pPr>
            <a:endParaRPr sz="2400" dirty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990684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pc="-5" dirty="0"/>
              <a:t>問問自己與身邊的朋友</a:t>
            </a:r>
            <a:endParaRPr lang="zh-TW" altLang="en-US" dirty="0"/>
          </a:p>
        </p:txBody>
      </p:sp>
      <p:sp>
        <p:nvSpPr>
          <p:cNvPr id="3" name="object 7"/>
          <p:cNvSpPr txBox="1"/>
          <p:nvPr/>
        </p:nvSpPr>
        <p:spPr>
          <a:xfrm>
            <a:off x="1029854" y="1651074"/>
            <a:ext cx="10132291" cy="3206583"/>
          </a:xfrm>
          <a:prstGeom prst="rect">
            <a:avLst/>
          </a:prstGeom>
        </p:spPr>
        <p:txBody>
          <a:bodyPr vert="horz" wrap="square" lIns="0" tIns="298450" rIns="0" bIns="0" rtlCol="0">
            <a:spAutoFit/>
          </a:bodyPr>
          <a:lstStyle/>
          <a:p>
            <a:pPr marL="584200" indent="-571500">
              <a:lnSpc>
                <a:spcPct val="200000"/>
              </a:lnSpc>
              <a:spcBef>
                <a:spcPts val="2350"/>
              </a:spcBef>
              <a:buFont typeface="Wingdings" panose="05000000000000000000" pitchFamily="2" charset="2"/>
              <a:buChar char="Ø"/>
            </a:pPr>
            <a:r>
              <a:rPr sz="3200" spc="-15" dirty="0" err="1" smtClean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最近的心情</a:t>
            </a:r>
            <a:r>
              <a:rPr lang="zh-TW" altLang="en-US" sz="3200" spc="-15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如何</a:t>
            </a:r>
            <a:r>
              <a:rPr sz="3200" spc="-15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?</a:t>
            </a:r>
            <a:endParaRPr sz="3200" dirty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  <a:p>
            <a:pPr marL="584200" marR="5080" indent="-571500">
              <a:lnSpc>
                <a:spcPct val="200000"/>
              </a:lnSpc>
              <a:spcBef>
                <a:spcPts val="380"/>
              </a:spcBef>
              <a:buFont typeface="Wingdings" panose="05000000000000000000" pitchFamily="2" charset="2"/>
              <a:buChar char="Ø"/>
            </a:pPr>
            <a:r>
              <a:rPr sz="3200" spc="-5" dirty="0" err="1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身體或心理有什麼不同</a:t>
            </a:r>
            <a:r>
              <a:rPr sz="3200" spc="-5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？</a:t>
            </a:r>
            <a:endParaRPr lang="en-US" sz="3200" spc="-5" dirty="0" smtClean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  <a:p>
            <a:pPr marL="584200" marR="5080" indent="-571500">
              <a:lnSpc>
                <a:spcPct val="200000"/>
              </a:lnSpc>
              <a:spcBef>
                <a:spcPts val="380"/>
              </a:spcBef>
              <a:buFont typeface="Wingdings" panose="05000000000000000000" pitchFamily="2" charset="2"/>
              <a:buChar char="Ø"/>
            </a:pPr>
            <a:r>
              <a:rPr sz="3200" spc="-5" dirty="0" err="1" smtClean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有出現上</a:t>
            </a:r>
            <a:r>
              <a:rPr lang="zh-TW" altLang="en-US" sz="3200" spc="-5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述</a:t>
            </a:r>
            <a:r>
              <a:rPr lang="en-US" altLang="zh-TW" sz="3200" spc="-5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FACT</a:t>
            </a:r>
            <a:r>
              <a:rPr lang="zh-TW" altLang="en-US" sz="3200" spc="-5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的</a:t>
            </a:r>
            <a:r>
              <a:rPr sz="3200" spc="-5" dirty="0" err="1" smtClean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警訊嗎</a:t>
            </a:r>
            <a:r>
              <a:rPr sz="3200" spc="-5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？</a:t>
            </a:r>
            <a:endParaRPr sz="3200" dirty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308037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pc="-15" dirty="0"/>
              <a:t>如何關注自己與他人</a:t>
            </a:r>
            <a:r>
              <a:rPr lang="zh-TW" altLang="en-US" spc="-15" dirty="0" smtClean="0"/>
              <a:t>－</a:t>
            </a:r>
            <a:r>
              <a:rPr lang="zh-TW" altLang="en-US" spc="-10" dirty="0">
                <a:latin typeface="Microsoft JhengHei"/>
                <a:cs typeface="Microsoft JhengHei"/>
              </a:rPr>
              <a:t>憂鬱情緒</a:t>
            </a:r>
            <a:r>
              <a:rPr lang="zh-TW" altLang="en-US" spc="-10" dirty="0" smtClean="0">
                <a:latin typeface="Microsoft JhengHei"/>
                <a:cs typeface="Microsoft JhengHei"/>
              </a:rPr>
              <a:t>辨識</a:t>
            </a:r>
            <a:endParaRPr lang="zh-TW" altLang="en-US" dirty="0"/>
          </a:p>
        </p:txBody>
      </p:sp>
      <p:sp>
        <p:nvSpPr>
          <p:cNvPr id="3" name="object 2"/>
          <p:cNvSpPr txBox="1"/>
          <p:nvPr/>
        </p:nvSpPr>
        <p:spPr>
          <a:xfrm>
            <a:off x="933140" y="1465227"/>
            <a:ext cx="10420660" cy="4824398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469900" indent="-457200">
              <a:lnSpc>
                <a:spcPct val="15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tabLst>
                <a:tab pos="354965" algn="l"/>
              </a:tabLst>
            </a:pPr>
            <a:r>
              <a:rPr sz="3200" b="1" spc="-10" dirty="0">
                <a:latin typeface="Microsoft JhengHei"/>
                <a:cs typeface="Microsoft JhengHei"/>
              </a:rPr>
              <a:t>表情及情緒上：</a:t>
            </a:r>
            <a:endParaRPr sz="3200" dirty="0">
              <a:latin typeface="Microsoft JhengHei"/>
              <a:cs typeface="Microsoft JhengHei"/>
            </a:endParaRPr>
          </a:p>
          <a:p>
            <a:pPr marL="756285">
              <a:lnSpc>
                <a:spcPct val="150000"/>
              </a:lnSpc>
              <a:spcBef>
                <a:spcPts val="300"/>
              </a:spcBef>
            </a:pPr>
            <a:r>
              <a:rPr sz="2400" spc="-5" dirty="0">
                <a:latin typeface="Microsoft JhengHei"/>
                <a:cs typeface="Microsoft JhengHei"/>
              </a:rPr>
              <a:t>焦慮、失神、愁苦、眉頭深鎖，憂鬱、低落、煩躁易怒的情緒</a:t>
            </a:r>
            <a:endParaRPr sz="2400" dirty="0">
              <a:latin typeface="Microsoft JhengHei"/>
              <a:cs typeface="Microsoft JhengHei"/>
            </a:endParaRPr>
          </a:p>
          <a:p>
            <a:pPr marL="469900" indent="-457200">
              <a:spcBef>
                <a:spcPts val="2640"/>
              </a:spcBef>
              <a:buFont typeface="Wingdings" panose="05000000000000000000" pitchFamily="2" charset="2"/>
              <a:buChar char="Ø"/>
              <a:tabLst>
                <a:tab pos="354965" algn="l"/>
              </a:tabLst>
            </a:pPr>
            <a:r>
              <a:rPr sz="3200" b="1" spc="-10" dirty="0">
                <a:latin typeface="Microsoft JhengHei"/>
                <a:cs typeface="Microsoft JhengHei"/>
              </a:rPr>
              <a:t>在言語及思想上：</a:t>
            </a:r>
            <a:endParaRPr sz="3200" dirty="0">
              <a:latin typeface="Microsoft JhengHei"/>
              <a:cs typeface="Microsoft JhengHei"/>
            </a:endParaRPr>
          </a:p>
          <a:p>
            <a:pPr marL="756285">
              <a:lnSpc>
                <a:spcPct val="150000"/>
              </a:lnSpc>
              <a:spcBef>
                <a:spcPts val="300"/>
              </a:spcBef>
            </a:pPr>
            <a:r>
              <a:rPr sz="2400" spc="-5" dirty="0">
                <a:latin typeface="Microsoft JhengHei"/>
                <a:cs typeface="Microsoft JhengHei"/>
              </a:rPr>
              <a:t>負向思考、自殺意念、自殺計劃、無故與人道別、說道歉或交代事情</a:t>
            </a:r>
            <a:endParaRPr sz="2400" dirty="0">
              <a:latin typeface="Microsoft JhengHei"/>
              <a:cs typeface="Microsoft JhengHei"/>
            </a:endParaRPr>
          </a:p>
          <a:p>
            <a:pPr marL="469900" indent="-457200">
              <a:spcBef>
                <a:spcPts val="2640"/>
              </a:spcBef>
              <a:buFont typeface="Wingdings" panose="05000000000000000000" pitchFamily="2" charset="2"/>
              <a:buChar char="Ø"/>
              <a:tabLst>
                <a:tab pos="354965" algn="l"/>
              </a:tabLst>
            </a:pPr>
            <a:r>
              <a:rPr sz="3200" b="1" spc="-10" dirty="0">
                <a:latin typeface="Microsoft JhengHei"/>
                <a:cs typeface="Microsoft JhengHei"/>
              </a:rPr>
              <a:t>在行為上：</a:t>
            </a:r>
            <a:endParaRPr sz="3200" dirty="0">
              <a:latin typeface="Microsoft JhengHei"/>
              <a:cs typeface="Microsoft JhengHei"/>
            </a:endParaRPr>
          </a:p>
          <a:p>
            <a:pPr marL="756285" marR="5080">
              <a:lnSpc>
                <a:spcPct val="150000"/>
              </a:lnSpc>
              <a:spcBef>
                <a:spcPts val="550"/>
              </a:spcBef>
            </a:pPr>
            <a:r>
              <a:rPr sz="2400" spc="-10" dirty="0">
                <a:latin typeface="Microsoft JhengHei"/>
                <a:cs typeface="Microsoft JhengHei"/>
              </a:rPr>
              <a:t>退縮或人際衝突、異常行為(寫遺書、事先分配財產、將心愛的東西分送他人、還債、買藥等)、物質濫用</a:t>
            </a:r>
            <a:endParaRPr sz="2400" dirty="0">
              <a:latin typeface="Microsoft JhengHei"/>
              <a:cs typeface="Microsoft JhengHei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623565" y="1103808"/>
            <a:ext cx="24481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（台北市自殺防治中心</a:t>
            </a:r>
            <a:r>
              <a:rPr lang="zh-TW" altLang="en-US" sz="1600" spc="-50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）</a:t>
            </a:r>
            <a:endParaRPr lang="zh-TW" altLang="en-US" sz="1600" dirty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927730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pc="-20" dirty="0">
                <a:latin typeface="Microsoft JhengHei"/>
                <a:cs typeface="Microsoft JhengHei"/>
              </a:rPr>
              <a:t>你我都是守門</a:t>
            </a:r>
            <a:r>
              <a:rPr lang="zh-TW" altLang="en-US" spc="-20" dirty="0" smtClean="0">
                <a:latin typeface="Microsoft JhengHei"/>
                <a:cs typeface="Microsoft JhengHei"/>
              </a:rPr>
              <a:t>人</a:t>
            </a:r>
            <a:endParaRPr lang="zh-TW" altLang="en-US" dirty="0"/>
          </a:p>
        </p:txBody>
      </p:sp>
      <p:sp>
        <p:nvSpPr>
          <p:cNvPr id="4" name="object 3"/>
          <p:cNvSpPr txBox="1"/>
          <p:nvPr/>
        </p:nvSpPr>
        <p:spPr>
          <a:xfrm>
            <a:off x="1008415" y="1739738"/>
            <a:ext cx="9973621" cy="4644220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469900" marR="5080" indent="-457200">
              <a:lnSpc>
                <a:spcPct val="150000"/>
              </a:lnSpc>
              <a:spcBef>
                <a:spcPts val="455"/>
              </a:spcBef>
              <a:buSzPct val="64285"/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sz="3200" spc="-40" dirty="0">
                <a:latin typeface="Microsoft JhengHei"/>
                <a:cs typeface="Microsoft JhengHei"/>
              </a:rPr>
              <a:t>「自殺防治守門人」－「早期發現、早期干預、</a:t>
            </a:r>
            <a:r>
              <a:rPr sz="3200" spc="-45" dirty="0">
                <a:latin typeface="Microsoft JhengHei"/>
                <a:cs typeface="Microsoft JhengHei"/>
              </a:rPr>
              <a:t>早期協助」的角色。守門人在看到求救訊息，</a:t>
            </a:r>
            <a:r>
              <a:rPr sz="3200" spc="700" dirty="0">
                <a:latin typeface="Microsoft JhengHei"/>
                <a:cs typeface="Microsoft JhengHei"/>
              </a:rPr>
              <a:t> </a:t>
            </a:r>
            <a:r>
              <a:rPr sz="3200" spc="-40" dirty="0">
                <a:latin typeface="Microsoft JhengHei"/>
                <a:cs typeface="Microsoft JhengHei"/>
              </a:rPr>
              <a:t>並於對方需要之時給予鼓勵及資源協助，陪伴</a:t>
            </a:r>
            <a:r>
              <a:rPr sz="3200" spc="700" dirty="0">
                <a:latin typeface="Microsoft JhengHei"/>
                <a:cs typeface="Microsoft JhengHei"/>
              </a:rPr>
              <a:t> </a:t>
            </a:r>
            <a:r>
              <a:rPr sz="3200" spc="-40" dirty="0">
                <a:latin typeface="Microsoft JhengHei"/>
                <a:cs typeface="Microsoft JhengHei"/>
              </a:rPr>
              <a:t>他度過想要尋求死亡的低潮期。</a:t>
            </a:r>
            <a:endParaRPr sz="3200" dirty="0">
              <a:latin typeface="Microsoft JhengHei"/>
              <a:cs typeface="Microsoft JhengHei"/>
            </a:endParaRPr>
          </a:p>
          <a:p>
            <a:pPr marL="469900" marR="363220" indent="-457200">
              <a:lnSpc>
                <a:spcPct val="150000"/>
              </a:lnSpc>
              <a:spcBef>
                <a:spcPts val="1185"/>
              </a:spcBef>
              <a:buSzPct val="64285"/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sz="3200" spc="-40" dirty="0">
                <a:latin typeface="Microsoft JhengHei"/>
                <a:cs typeface="Microsoft JhengHei"/>
              </a:rPr>
              <a:t>只要你願意，透過適當的學習，每個人都可以</a:t>
            </a:r>
            <a:r>
              <a:rPr sz="3200" spc="-45" dirty="0">
                <a:latin typeface="Microsoft JhengHei"/>
                <a:cs typeface="Microsoft JhengHei"/>
              </a:rPr>
              <a:t>成為「自殺防治守門人」。</a:t>
            </a:r>
            <a:endParaRPr sz="3200" dirty="0">
              <a:latin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2578067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30480">
              <a:lnSpc>
                <a:spcPts val="5240"/>
              </a:lnSpc>
              <a:spcBef>
                <a:spcPts val="105"/>
              </a:spcBef>
            </a:pPr>
            <a:r>
              <a:rPr lang="en-US" altLang="zh-TW" sz="4900" spc="-35" dirty="0" smtClean="0">
                <a:latin typeface="Arial"/>
                <a:cs typeface="Arial"/>
              </a:rPr>
              <a:t>1 </a:t>
            </a:r>
            <a:r>
              <a:rPr lang="zh-TW" altLang="en-US" sz="4900" spc="-10" dirty="0" smtClean="0"/>
              <a:t>問｜</a:t>
            </a:r>
            <a:r>
              <a:rPr lang="en-US" altLang="zh-TW" sz="4900" spc="-35" dirty="0" smtClean="0">
                <a:latin typeface="Arial"/>
                <a:cs typeface="Arial"/>
              </a:rPr>
              <a:t>2</a:t>
            </a:r>
            <a:r>
              <a:rPr lang="zh-TW" altLang="en-US" sz="4900" spc="-35" dirty="0" smtClean="0">
                <a:latin typeface="Arial"/>
                <a:cs typeface="Arial"/>
              </a:rPr>
              <a:t> </a:t>
            </a:r>
            <a:r>
              <a:rPr lang="zh-TW" altLang="en-US" sz="4900" spc="-10" dirty="0" smtClean="0"/>
              <a:t>應｜</a:t>
            </a:r>
            <a:r>
              <a:rPr lang="en-US" altLang="zh-TW" sz="4900" spc="-35" dirty="0" smtClean="0">
                <a:latin typeface="Arial"/>
                <a:cs typeface="Arial"/>
              </a:rPr>
              <a:t>3</a:t>
            </a:r>
            <a:r>
              <a:rPr lang="zh-TW" altLang="en-US" sz="4900" spc="-35" dirty="0" smtClean="0">
                <a:latin typeface="Arial"/>
                <a:cs typeface="Arial"/>
              </a:rPr>
              <a:t> </a:t>
            </a:r>
            <a:r>
              <a:rPr lang="zh-TW" altLang="en-US" sz="4900" spc="-30" dirty="0" smtClean="0"/>
              <a:t>轉介                        </a:t>
            </a:r>
            <a:r>
              <a:rPr lang="zh-TW" altLang="en-US" sz="1800" spc="-10" dirty="0" smtClean="0"/>
              <a:t>（</a:t>
            </a:r>
            <a:r>
              <a:rPr lang="zh-TW" altLang="en-US" sz="1800" spc="-15" dirty="0"/>
              <a:t>引自全國自殺防治中心</a:t>
            </a:r>
            <a:r>
              <a:rPr lang="zh-TW" altLang="en-US" sz="1800" spc="-50" dirty="0"/>
              <a:t>）</a:t>
            </a:r>
            <a:endParaRPr lang="zh-TW" altLang="en-US" sz="1800" dirty="0"/>
          </a:p>
        </p:txBody>
      </p:sp>
      <p:graphicFrame>
        <p:nvGraphicFramePr>
          <p:cNvPr id="4" name="資料庫圖表 3"/>
          <p:cNvGraphicFramePr/>
          <p:nvPr>
            <p:extLst>
              <p:ext uri="{D42A27DB-BD31-4B8C-83A1-F6EECF244321}">
                <p14:modId xmlns:p14="http://schemas.microsoft.com/office/powerpoint/2010/main" val="2345011414"/>
              </p:ext>
            </p:extLst>
          </p:nvPr>
        </p:nvGraphicFramePr>
        <p:xfrm>
          <a:off x="1417782" y="1342824"/>
          <a:ext cx="9356436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文字方塊 4"/>
          <p:cNvSpPr txBox="1"/>
          <p:nvPr/>
        </p:nvSpPr>
        <p:spPr>
          <a:xfrm>
            <a:off x="5375290" y="4077259"/>
            <a:ext cx="144142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自殺警訊不漏接</a:t>
            </a:r>
            <a:endParaRPr lang="en-US" altLang="zh-TW" sz="1400" b="1" dirty="0" smtClean="0">
              <a:solidFill>
                <a:schemeClr val="tx1">
                  <a:lumMod val="95000"/>
                  <a:lumOff val="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你我都</a:t>
            </a:r>
            <a:r>
              <a:rPr lang="zh-TW" alt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是守門人</a:t>
            </a:r>
            <a:endParaRPr lang="zh-TW" altLang="en-US" sz="1400" b="1" dirty="0">
              <a:solidFill>
                <a:schemeClr val="tx1">
                  <a:lumMod val="95000"/>
                  <a:lumOff val="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5886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pc="-20" dirty="0" smtClean="0">
                <a:latin typeface="Arial"/>
                <a:cs typeface="Arial"/>
              </a:rPr>
              <a:t>1</a:t>
            </a:r>
            <a:r>
              <a:rPr lang="zh-TW" altLang="en-US" spc="-20" dirty="0" smtClean="0">
                <a:latin typeface="Arial"/>
                <a:cs typeface="Arial"/>
              </a:rPr>
              <a:t> </a:t>
            </a:r>
            <a:r>
              <a:rPr lang="zh-TW" altLang="en-US" spc="-40" dirty="0" smtClean="0"/>
              <a:t>問：主動</a:t>
            </a:r>
            <a:r>
              <a:rPr lang="zh-TW" altLang="en-US" spc="-40" dirty="0"/>
              <a:t>關懷、積極</a:t>
            </a:r>
            <a:r>
              <a:rPr lang="zh-TW" altLang="en-US" spc="-40" dirty="0" smtClean="0"/>
              <a:t>傾聽 </a:t>
            </a:r>
            <a:r>
              <a:rPr lang="zh-TW" altLang="en-US" spc="110" dirty="0" smtClean="0"/>
              <a:t>         </a:t>
            </a:r>
            <a:r>
              <a:rPr lang="zh-TW" altLang="en-US" sz="1600" spc="-10" dirty="0" smtClean="0"/>
              <a:t>（</a:t>
            </a:r>
            <a:r>
              <a:rPr lang="zh-TW" altLang="en-US" sz="1600" spc="-10" dirty="0"/>
              <a:t>引自全國自殺防治中心</a:t>
            </a:r>
            <a:r>
              <a:rPr lang="zh-TW" altLang="en-US" sz="1600" spc="-50" dirty="0"/>
              <a:t>）</a:t>
            </a:r>
            <a:endParaRPr lang="zh-TW" altLang="en-US" sz="1600" dirty="0"/>
          </a:p>
        </p:txBody>
      </p:sp>
      <p:sp>
        <p:nvSpPr>
          <p:cNvPr id="3" name="object 3"/>
          <p:cNvSpPr txBox="1"/>
          <p:nvPr/>
        </p:nvSpPr>
        <p:spPr>
          <a:xfrm>
            <a:off x="696719" y="1439418"/>
            <a:ext cx="10798561" cy="5440592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355600" marR="104139" indent="-342900" algn="just">
              <a:lnSpc>
                <a:spcPct val="150000"/>
              </a:lnSpc>
              <a:spcBef>
                <a:spcPts val="365"/>
              </a:spcBef>
              <a:buSzPct val="90000"/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sz="2400" spc="-20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自殺行為是從「想法」到「行動」的漸進過程，自殺行為出現之前，個案會透露某一形式的線索或警訊，可能以口語或行為的方式表現。</a:t>
            </a:r>
            <a:endParaRPr sz="2400" dirty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  <a:p>
            <a:pPr marL="355600" marR="5080" indent="-342900" algn="just">
              <a:lnSpc>
                <a:spcPct val="150000"/>
              </a:lnSpc>
              <a:spcBef>
                <a:spcPts val="1030"/>
              </a:spcBef>
              <a:buSzPct val="90000"/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sz="2400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感到懷疑他</a:t>
            </a:r>
            <a:r>
              <a:rPr sz="2400" spc="-10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/</a:t>
            </a:r>
            <a:r>
              <a:rPr sz="2400" spc="-20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她有自殺意念，需立即詢問，要有這可能是唯一一次</a:t>
            </a:r>
            <a:r>
              <a:rPr sz="2400" spc="-5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介入幫助的機會的認知。</a:t>
            </a:r>
            <a:endParaRPr sz="2400" dirty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  <a:p>
            <a:pPr marL="355600" indent="-342900" algn="just">
              <a:lnSpc>
                <a:spcPct val="150000"/>
              </a:lnSpc>
              <a:spcBef>
                <a:spcPts val="725"/>
              </a:spcBef>
              <a:buSzPct val="90000"/>
              <a:buFont typeface="Wingdings" panose="05000000000000000000" pitchFamily="2" charset="2"/>
              <a:buChar char="Ø"/>
              <a:tabLst>
                <a:tab pos="354965" algn="l"/>
              </a:tabLst>
            </a:pPr>
            <a:r>
              <a:rPr sz="2400" spc="-5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讓他</a:t>
            </a:r>
            <a:r>
              <a:rPr sz="2400" spc="-10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/</a:t>
            </a:r>
            <a:r>
              <a:rPr sz="2400" spc="-15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她放心自在的說，不要打斷他。</a:t>
            </a:r>
            <a:endParaRPr sz="2400" dirty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  <a:p>
            <a:pPr>
              <a:lnSpc>
                <a:spcPct val="150000"/>
              </a:lnSpc>
              <a:spcBef>
                <a:spcPts val="605"/>
              </a:spcBef>
              <a:buFont typeface="Arial MT"/>
              <a:buChar char="•"/>
            </a:pPr>
            <a:endParaRPr sz="2000" dirty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  <a:p>
            <a:pPr marL="12700">
              <a:lnSpc>
                <a:spcPct val="150000"/>
              </a:lnSpc>
            </a:pPr>
            <a:r>
              <a:rPr sz="2400" b="1" spc="-15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怎麼問？</a:t>
            </a:r>
            <a:endParaRPr sz="24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  <a:p>
            <a:pPr marL="355600" indent="-342900">
              <a:lnSpc>
                <a:spcPct val="150000"/>
              </a:lnSpc>
              <a:spcBef>
                <a:spcPts val="785"/>
              </a:spcBef>
              <a:buClr>
                <a:srgbClr val="000000"/>
              </a:buClr>
              <a:buSzPct val="90000"/>
              <a:buFont typeface="Wingdings" panose="05000000000000000000" pitchFamily="2" charset="2"/>
              <a:buChar char="Ø"/>
              <a:tabLst>
                <a:tab pos="354965" algn="l"/>
              </a:tabLst>
            </a:pPr>
            <a:r>
              <a:rPr sz="24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間接問法</a:t>
            </a:r>
            <a:r>
              <a:rPr sz="2400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：</a:t>
            </a:r>
            <a:r>
              <a:rPr sz="2400" spc="-20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你是否曾經希望睡一覺並且不要再醒來？</a:t>
            </a:r>
            <a:endParaRPr sz="2400" dirty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  <a:p>
            <a:pPr marL="355600" indent="-342900">
              <a:lnSpc>
                <a:spcPct val="150000"/>
              </a:lnSpc>
              <a:spcBef>
                <a:spcPts val="770"/>
              </a:spcBef>
              <a:buClr>
                <a:srgbClr val="000000"/>
              </a:buClr>
              <a:buSzPct val="90000"/>
              <a:buFont typeface="Wingdings" panose="05000000000000000000" pitchFamily="2" charset="2"/>
              <a:buChar char="Ø"/>
              <a:tabLst>
                <a:tab pos="354965" algn="l"/>
              </a:tabLst>
            </a:pPr>
            <a:r>
              <a:rPr sz="2400" b="1" dirty="0" err="1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直接問法</a:t>
            </a:r>
            <a:r>
              <a:rPr sz="2400" dirty="0" err="1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：</a:t>
            </a:r>
            <a:r>
              <a:rPr sz="2400" spc="-15" dirty="0" err="1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你會不會有想不開的念頭</a:t>
            </a:r>
            <a:r>
              <a:rPr sz="2400" spc="-15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？</a:t>
            </a:r>
            <a:endParaRPr sz="2000" dirty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452627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pc="-25" dirty="0" smtClean="0">
                <a:latin typeface="Arial"/>
                <a:cs typeface="Arial"/>
              </a:rPr>
              <a:t>2</a:t>
            </a:r>
            <a:r>
              <a:rPr lang="zh-TW" altLang="en-US" spc="-25" dirty="0" smtClean="0">
                <a:latin typeface="Arial"/>
                <a:cs typeface="Arial"/>
              </a:rPr>
              <a:t> </a:t>
            </a:r>
            <a:r>
              <a:rPr lang="zh-TW" altLang="en-US" spc="-20" dirty="0" smtClean="0"/>
              <a:t>應：適當</a:t>
            </a:r>
            <a:r>
              <a:rPr lang="zh-TW" altLang="en-US" spc="-20" dirty="0"/>
              <a:t>回應、支持</a:t>
            </a:r>
            <a:r>
              <a:rPr lang="zh-TW" altLang="en-US" spc="-20" dirty="0" smtClean="0"/>
              <a:t>陪伴          </a:t>
            </a:r>
            <a:r>
              <a:rPr lang="zh-TW" altLang="en-US" sz="1600" spc="-10" dirty="0" smtClean="0"/>
              <a:t>（</a:t>
            </a:r>
            <a:r>
              <a:rPr lang="zh-TW" altLang="en-US" sz="1600" spc="-10" dirty="0"/>
              <a:t>引自全國自殺防治中心</a:t>
            </a:r>
            <a:r>
              <a:rPr lang="zh-TW" altLang="en-US" sz="1600" spc="-50" dirty="0"/>
              <a:t>）</a:t>
            </a:r>
            <a:endParaRPr lang="zh-TW" altLang="en-US" sz="1600" dirty="0"/>
          </a:p>
        </p:txBody>
      </p:sp>
      <p:sp>
        <p:nvSpPr>
          <p:cNvPr id="4" name="object 3"/>
          <p:cNvSpPr txBox="1"/>
          <p:nvPr/>
        </p:nvSpPr>
        <p:spPr>
          <a:xfrm>
            <a:off x="1034473" y="1556451"/>
            <a:ext cx="10123055" cy="3878754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355600" indent="-342900">
              <a:lnSpc>
                <a:spcPct val="150000"/>
              </a:lnSpc>
              <a:spcBef>
                <a:spcPts val="855"/>
              </a:spcBef>
              <a:buSzPct val="90000"/>
              <a:buFont typeface="Wingdings" panose="05000000000000000000" pitchFamily="2" charset="2"/>
              <a:buChar char="Ø"/>
              <a:tabLst>
                <a:tab pos="354965" algn="l"/>
              </a:tabLst>
            </a:pPr>
            <a:r>
              <a:rPr sz="2400" spc="-15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平靜、開放、接納且不批判的態度</a:t>
            </a:r>
            <a:endParaRPr sz="2400" dirty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  <a:p>
            <a:pPr marL="355600" indent="-342900">
              <a:lnSpc>
                <a:spcPct val="150000"/>
              </a:lnSpc>
              <a:spcBef>
                <a:spcPts val="755"/>
              </a:spcBef>
              <a:buSzPct val="90000"/>
              <a:buFont typeface="Wingdings" panose="05000000000000000000" pitchFamily="2" charset="2"/>
              <a:buChar char="Ø"/>
              <a:tabLst>
                <a:tab pos="354965" algn="l"/>
              </a:tabLst>
            </a:pPr>
            <a:r>
              <a:rPr sz="2400" spc="-15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開放地討論失落、孤獨與無價值的感覺</a:t>
            </a:r>
            <a:endParaRPr sz="2400" dirty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  <a:p>
            <a:pPr marL="355600" marR="5080" indent="-342900">
              <a:lnSpc>
                <a:spcPct val="150000"/>
              </a:lnSpc>
              <a:spcBef>
                <a:spcPts val="935"/>
              </a:spcBef>
              <a:buSzPct val="90000"/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sz="2400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積極專注傾聽他</a:t>
            </a:r>
            <a:r>
              <a:rPr sz="2400" spc="-10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/</a:t>
            </a:r>
            <a:r>
              <a:rPr sz="2400" spc="-20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她遭遇的問題，嘗試了解他們的感受，提供情緒支持。</a:t>
            </a:r>
            <a:endParaRPr sz="2400" dirty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  <a:p>
            <a:pPr marL="355600" indent="-342900">
              <a:lnSpc>
                <a:spcPct val="150000"/>
              </a:lnSpc>
              <a:spcBef>
                <a:spcPts val="665"/>
              </a:spcBef>
              <a:buSzPct val="90000"/>
              <a:buFont typeface="Wingdings" panose="05000000000000000000" pitchFamily="2" charset="2"/>
              <a:buChar char="Ø"/>
              <a:tabLst>
                <a:tab pos="354965" algn="l"/>
              </a:tabLst>
            </a:pPr>
            <a:r>
              <a:rPr sz="2400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不要急著評斷他</a:t>
            </a:r>
            <a:r>
              <a:rPr sz="2400" spc="-10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/</a:t>
            </a:r>
            <a:r>
              <a:rPr sz="2400" spc="-20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她的遭遇、處境或想法。</a:t>
            </a:r>
            <a:endParaRPr sz="2400" dirty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  <a:p>
            <a:pPr marL="355600" indent="-342900">
              <a:lnSpc>
                <a:spcPct val="150000"/>
              </a:lnSpc>
              <a:spcBef>
                <a:spcPts val="805"/>
              </a:spcBef>
              <a:buSzPct val="90000"/>
              <a:buFont typeface="Wingdings" panose="05000000000000000000" pitchFamily="2" charset="2"/>
              <a:buChar char="Ø"/>
              <a:tabLst>
                <a:tab pos="354965" algn="l"/>
              </a:tabLst>
            </a:pPr>
            <a:r>
              <a:rPr sz="2400" spc="-20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提供任何形式的「希望」，將焦點放在個人正面的力量。</a:t>
            </a:r>
            <a:endParaRPr sz="2400" dirty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  <a:p>
            <a:pPr marL="355600" indent="-342900">
              <a:lnSpc>
                <a:spcPct val="150000"/>
              </a:lnSpc>
              <a:spcBef>
                <a:spcPts val="770"/>
              </a:spcBef>
              <a:buSzPct val="90000"/>
              <a:buFont typeface="Wingdings" panose="05000000000000000000" pitchFamily="2" charset="2"/>
              <a:buChar char="Ø"/>
              <a:tabLst>
                <a:tab pos="354965" algn="l"/>
              </a:tabLst>
            </a:pPr>
            <a:r>
              <a:rPr sz="2400" spc="-15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少批評，多接納；多同理，少評價。</a:t>
            </a:r>
            <a:endParaRPr sz="2400" dirty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559701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pc="-10" dirty="0"/>
              <a:t>如何陪伴自己與</a:t>
            </a:r>
            <a:r>
              <a:rPr lang="zh-TW" altLang="en-US" spc="-10" dirty="0" smtClean="0"/>
              <a:t>他人</a:t>
            </a:r>
            <a:endParaRPr lang="zh-TW" altLang="en-US" sz="1600" dirty="0"/>
          </a:p>
        </p:txBody>
      </p:sp>
      <p:sp>
        <p:nvSpPr>
          <p:cNvPr id="5" name="object 2"/>
          <p:cNvSpPr txBox="1"/>
          <p:nvPr/>
        </p:nvSpPr>
        <p:spPr>
          <a:xfrm>
            <a:off x="9297371" y="1059565"/>
            <a:ext cx="1986914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Microsoft JhengHei"/>
                <a:cs typeface="Microsoft JhengHei"/>
              </a:rPr>
              <a:t>（台北市自殺防治中心</a:t>
            </a:r>
            <a:r>
              <a:rPr sz="1400" spc="-50" dirty="0">
                <a:latin typeface="Microsoft JhengHei"/>
                <a:cs typeface="Microsoft JhengHei"/>
              </a:rPr>
              <a:t>）</a:t>
            </a:r>
            <a:endParaRPr sz="1400" dirty="0">
              <a:latin typeface="Microsoft JhengHei"/>
              <a:cs typeface="Microsoft JhengHei"/>
            </a:endParaRPr>
          </a:p>
        </p:txBody>
      </p:sp>
      <p:graphicFrame>
        <p:nvGraphicFramePr>
          <p:cNvPr id="6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7988343"/>
              </p:ext>
            </p:extLst>
          </p:nvPr>
        </p:nvGraphicFramePr>
        <p:xfrm>
          <a:off x="1062182" y="1430884"/>
          <a:ext cx="10067636" cy="414400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338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338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88694">
                <a:tc>
                  <a:txBody>
                    <a:bodyPr/>
                    <a:lstStyle/>
                    <a:p>
                      <a:pPr marL="484505" marR="128905" indent="-342900">
                        <a:lnSpc>
                          <a:spcPct val="114999"/>
                        </a:lnSpc>
                        <a:spcBef>
                          <a:spcPts val="375"/>
                        </a:spcBef>
                        <a:buFont typeface="Wingdings" panose="05000000000000000000" pitchFamily="2" charset="2"/>
                        <a:buChar char="Ø"/>
                        <a:tabLst>
                          <a:tab pos="434340" algn="l"/>
                        </a:tabLst>
                      </a:pPr>
                      <a:r>
                        <a:rPr sz="2400" b="1" spc="-5" dirty="0" err="1">
                          <a:solidFill>
                            <a:schemeClr val="tx1"/>
                          </a:solidFill>
                          <a:latin typeface="Microsoft JhengHei"/>
                          <a:cs typeface="Microsoft JhengHei"/>
                        </a:rPr>
                        <a:t>同理心的陪伴</a:t>
                      </a:r>
                      <a:r>
                        <a:rPr sz="2400" b="1" spc="-5" dirty="0" smtClean="0">
                          <a:solidFill>
                            <a:schemeClr val="tx1"/>
                          </a:solidFill>
                          <a:latin typeface="Microsoft JhengHei"/>
                          <a:cs typeface="Microsoft JhengHei"/>
                        </a:rPr>
                        <a:t>：</a:t>
                      </a:r>
                      <a:r>
                        <a:rPr lang="zh-TW" altLang="en-US" sz="2400" b="1" spc="-5" dirty="0" smtClean="0">
                          <a:solidFill>
                            <a:schemeClr val="tx1"/>
                          </a:solidFill>
                          <a:latin typeface="Microsoft JhengHei"/>
                          <a:cs typeface="Microsoft JhengHei"/>
                        </a:rPr>
                        <a:t>                     </a:t>
                      </a:r>
                      <a:endParaRPr lang="en-US" altLang="zh-TW" sz="2400" b="1" spc="-5" dirty="0" smtClean="0">
                        <a:solidFill>
                          <a:schemeClr val="tx1"/>
                        </a:solidFill>
                        <a:latin typeface="Microsoft JhengHei"/>
                        <a:cs typeface="Microsoft JhengHei"/>
                      </a:endParaRPr>
                    </a:p>
                    <a:p>
                      <a:pPr marL="141605" marR="128905" indent="0" algn="ctr">
                        <a:lnSpc>
                          <a:spcPct val="114999"/>
                        </a:lnSpc>
                        <a:spcBef>
                          <a:spcPts val="375"/>
                        </a:spcBef>
                        <a:buFont typeface="Microsoft JhengHei"/>
                        <a:buNone/>
                        <a:tabLst>
                          <a:tab pos="434340" algn="l"/>
                        </a:tabLst>
                      </a:pPr>
                      <a:r>
                        <a:rPr sz="2400" b="1" spc="-5" dirty="0" err="1" smtClean="0">
                          <a:solidFill>
                            <a:schemeClr val="tx1"/>
                          </a:solidFill>
                          <a:latin typeface="Microsoft JhengHei"/>
                          <a:cs typeface="Microsoft JhengHei"/>
                        </a:rPr>
                        <a:t>傾聽、</a:t>
                      </a:r>
                      <a:r>
                        <a:rPr sz="2400" b="1" spc="-10" dirty="0" err="1" smtClean="0">
                          <a:solidFill>
                            <a:schemeClr val="tx1"/>
                          </a:solidFill>
                          <a:latin typeface="Microsoft JhengHei"/>
                          <a:cs typeface="Microsoft JhengHei"/>
                        </a:rPr>
                        <a:t>陪伴</a:t>
                      </a:r>
                      <a:r>
                        <a:rPr sz="2400" b="1" spc="-10" dirty="0" err="1">
                          <a:solidFill>
                            <a:schemeClr val="tx1"/>
                          </a:solidFill>
                          <a:latin typeface="Microsoft JhengHei"/>
                          <a:cs typeface="Microsoft JhengHei"/>
                        </a:rPr>
                        <a:t>、</a:t>
                      </a:r>
                      <a:r>
                        <a:rPr sz="2400" b="1" spc="-10" dirty="0" err="1" smtClean="0">
                          <a:solidFill>
                            <a:schemeClr val="tx1"/>
                          </a:solidFill>
                          <a:latin typeface="Microsoft JhengHei"/>
                          <a:cs typeface="Microsoft JhengHei"/>
                        </a:rPr>
                        <a:t>接納情緒</a:t>
                      </a:r>
                      <a:endParaRPr sz="2400" dirty="0">
                        <a:solidFill>
                          <a:schemeClr val="tx1"/>
                        </a:solidFill>
                        <a:latin typeface="Microsoft JhengHei"/>
                        <a:cs typeface="Microsoft JhengHei"/>
                      </a:endParaRPr>
                    </a:p>
                  </a:txBody>
                  <a:tcPr marL="0" marR="0" marT="47625" marB="0">
                    <a:lnL w="38100">
                      <a:solidFill>
                        <a:srgbClr val="9E9E9E"/>
                      </a:solidFill>
                      <a:prstDash val="solid"/>
                    </a:lnL>
                    <a:lnR w="38100">
                      <a:solidFill>
                        <a:srgbClr val="9E9E9E"/>
                      </a:solidFill>
                      <a:prstDash val="solid"/>
                    </a:lnR>
                    <a:lnT w="38100">
                      <a:solidFill>
                        <a:srgbClr val="9E9E9E"/>
                      </a:solidFill>
                      <a:prstDash val="solid"/>
                    </a:lnT>
                    <a:lnB w="38100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5140" marR="128270" indent="-342900">
                        <a:lnSpc>
                          <a:spcPct val="114999"/>
                        </a:lnSpc>
                        <a:spcBef>
                          <a:spcPts val="375"/>
                        </a:spcBef>
                        <a:buFont typeface="Wingdings" panose="05000000000000000000" pitchFamily="2" charset="2"/>
                        <a:buChar char="Ø"/>
                        <a:tabLst>
                          <a:tab pos="434975" algn="l"/>
                        </a:tabLst>
                      </a:pPr>
                      <a:r>
                        <a:rPr sz="2400" b="1" spc="-5" dirty="0" err="1">
                          <a:solidFill>
                            <a:schemeClr val="tx1"/>
                          </a:solidFill>
                          <a:latin typeface="Microsoft JhengHei"/>
                          <a:cs typeface="Microsoft JhengHei"/>
                        </a:rPr>
                        <a:t>不適當的回應</a:t>
                      </a:r>
                      <a:r>
                        <a:rPr sz="2400" b="1" spc="-5" dirty="0" smtClean="0">
                          <a:solidFill>
                            <a:schemeClr val="tx1"/>
                          </a:solidFill>
                          <a:latin typeface="Microsoft JhengHei"/>
                          <a:cs typeface="Microsoft JhengHei"/>
                        </a:rPr>
                        <a:t>：</a:t>
                      </a:r>
                      <a:r>
                        <a:rPr lang="zh-TW" altLang="en-US" sz="2400" b="1" spc="-5" dirty="0" smtClean="0">
                          <a:solidFill>
                            <a:schemeClr val="tx1"/>
                          </a:solidFill>
                          <a:latin typeface="Microsoft JhengHei"/>
                          <a:cs typeface="Microsoft JhengHei"/>
                        </a:rPr>
                        <a:t>                    </a:t>
                      </a:r>
                      <a:r>
                        <a:rPr lang="zh-TW" altLang="en-US" sz="2400" b="1" spc="-10" dirty="0" smtClean="0">
                          <a:solidFill>
                            <a:schemeClr val="tx1"/>
                          </a:solidFill>
                          <a:latin typeface="Microsoft JhengHei"/>
                          <a:cs typeface="Microsoft JhengHei"/>
                          <a:sym typeface="Webdings" panose="05030102010509060703" pitchFamily="18" charset="2"/>
                        </a:rPr>
                        <a:t></a:t>
                      </a:r>
                      <a:endParaRPr lang="en-US" sz="2400" b="1" spc="-5" dirty="0" smtClean="0">
                        <a:solidFill>
                          <a:schemeClr val="tx1"/>
                        </a:solidFill>
                        <a:latin typeface="Microsoft JhengHei"/>
                        <a:cs typeface="Microsoft JhengHei"/>
                      </a:endParaRPr>
                    </a:p>
                    <a:p>
                      <a:pPr marL="142240" marR="128270" indent="0" algn="ctr">
                        <a:lnSpc>
                          <a:spcPct val="114999"/>
                        </a:lnSpc>
                        <a:spcBef>
                          <a:spcPts val="375"/>
                        </a:spcBef>
                        <a:buFont typeface="Microsoft JhengHei"/>
                        <a:buNone/>
                        <a:tabLst>
                          <a:tab pos="434975" algn="l"/>
                        </a:tabLst>
                      </a:pPr>
                      <a:r>
                        <a:rPr sz="2400" b="1" spc="-5" dirty="0" err="1" smtClean="0">
                          <a:solidFill>
                            <a:schemeClr val="tx1"/>
                          </a:solidFill>
                          <a:latin typeface="Microsoft JhengHei"/>
                          <a:cs typeface="Microsoft JhengHei"/>
                        </a:rPr>
                        <a:t>批評、</a:t>
                      </a:r>
                      <a:r>
                        <a:rPr sz="2400" b="1" spc="-10" dirty="0" err="1" smtClean="0">
                          <a:solidFill>
                            <a:schemeClr val="tx1"/>
                          </a:solidFill>
                          <a:latin typeface="Microsoft JhengHei"/>
                          <a:cs typeface="Microsoft JhengHei"/>
                        </a:rPr>
                        <a:t>指責</a:t>
                      </a:r>
                      <a:r>
                        <a:rPr sz="2400" b="1" spc="-10" dirty="0" err="1">
                          <a:solidFill>
                            <a:schemeClr val="tx1"/>
                          </a:solidFill>
                          <a:latin typeface="Microsoft JhengHei"/>
                          <a:cs typeface="Microsoft JhengHei"/>
                        </a:rPr>
                        <a:t>、否認感受</a:t>
                      </a:r>
                      <a:endParaRPr sz="2400" dirty="0">
                        <a:solidFill>
                          <a:schemeClr val="tx1"/>
                        </a:solidFill>
                        <a:latin typeface="Microsoft JhengHei"/>
                        <a:cs typeface="Microsoft JhengHei"/>
                      </a:endParaRPr>
                    </a:p>
                  </a:txBody>
                  <a:tcPr marL="0" marR="0" marT="47625" marB="0">
                    <a:lnL w="38100">
                      <a:solidFill>
                        <a:srgbClr val="9E9E9E"/>
                      </a:solidFill>
                      <a:prstDash val="solid"/>
                    </a:lnL>
                    <a:lnR w="38100">
                      <a:solidFill>
                        <a:srgbClr val="9E9E9E"/>
                      </a:solidFill>
                      <a:prstDash val="solid"/>
                    </a:lnR>
                    <a:lnT w="38100">
                      <a:solidFill>
                        <a:srgbClr val="9E9E9E"/>
                      </a:solidFill>
                      <a:prstDash val="solid"/>
                    </a:lnT>
                    <a:lnB w="38100">
                      <a:solidFill>
                        <a:srgbClr val="9E9E9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48510">
                <a:tc>
                  <a:txBody>
                    <a:bodyPr/>
                    <a:lstStyle/>
                    <a:p>
                      <a:pPr marL="91440">
                        <a:lnSpc>
                          <a:spcPct val="150000"/>
                        </a:lnSpc>
                        <a:spcBef>
                          <a:spcPts val="785"/>
                        </a:spcBef>
                      </a:pPr>
                      <a:r>
                        <a:rPr sz="2200" spc="-25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Microsoft JhengHei"/>
                        </a:rPr>
                        <a:t>如：</a:t>
                      </a:r>
                      <a:endParaRPr sz="2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Microsoft JhengHei"/>
                      </a:endParaRPr>
                    </a:p>
                    <a:p>
                      <a:pPr marL="434340" marR="90805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sz="2200" spc="-5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Microsoft JhengHei"/>
                        </a:rPr>
                        <a:t>日常生活的陪伴、傾聽，維持生活</a:t>
                      </a:r>
                      <a:r>
                        <a:rPr sz="2200" spc="-1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Microsoft JhengHei"/>
                        </a:rPr>
                        <a:t>的穩定性。</a:t>
                      </a:r>
                      <a:endParaRPr sz="2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Microsoft JhengHei"/>
                      </a:endParaRPr>
                    </a:p>
                    <a:p>
                      <a:pPr marL="434340" indent="-342900">
                        <a:lnSpc>
                          <a:spcPct val="150000"/>
                        </a:lnSpc>
                        <a:spcBef>
                          <a:spcPts val="32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sz="2200" spc="-5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Microsoft JhengHei"/>
                        </a:rPr>
                        <a:t>每個人都會有難過的時候，沒關係</a:t>
                      </a:r>
                      <a:endParaRPr sz="2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Microsoft JhengHei"/>
                      </a:endParaRPr>
                    </a:p>
                    <a:p>
                      <a:pPr marL="434340" marR="90805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sz="2200" spc="-5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Microsoft JhengHei"/>
                        </a:rPr>
                        <a:t>讓我陪你，慢慢來，一切都會慢慢</a:t>
                      </a:r>
                      <a:r>
                        <a:rPr sz="2200" spc="-15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Microsoft JhengHei"/>
                        </a:rPr>
                        <a:t>變好的。</a:t>
                      </a:r>
                      <a:endParaRPr sz="2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Microsoft JhengHei"/>
                      </a:endParaRPr>
                    </a:p>
                  </a:txBody>
                  <a:tcPr marL="0" marR="0" marT="99695" marB="0">
                    <a:lnL w="38100">
                      <a:solidFill>
                        <a:srgbClr val="9E9E9E"/>
                      </a:solidFill>
                      <a:prstDash val="solid"/>
                    </a:lnL>
                    <a:lnR w="38100">
                      <a:solidFill>
                        <a:srgbClr val="9E9E9E"/>
                      </a:solidFill>
                      <a:prstDash val="solid"/>
                    </a:lnR>
                    <a:lnT w="38100">
                      <a:solidFill>
                        <a:srgbClr val="9E9E9E"/>
                      </a:solidFill>
                      <a:prstDash val="solid"/>
                    </a:lnT>
                    <a:lnB w="38100">
                      <a:solidFill>
                        <a:srgbClr val="9E9E9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50000"/>
                        </a:lnSpc>
                        <a:spcBef>
                          <a:spcPts val="785"/>
                        </a:spcBef>
                      </a:pPr>
                      <a:r>
                        <a:rPr sz="2200" spc="-25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Microsoft JhengHei"/>
                        </a:rPr>
                        <a:t>如：</a:t>
                      </a:r>
                      <a:endParaRPr sz="2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Microsoft JhengHei"/>
                      </a:endParaRPr>
                    </a:p>
                    <a:p>
                      <a:pPr marL="434975" marR="85725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sz="2200" spc="-5" dirty="0" err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Microsoft JhengHei"/>
                        </a:rPr>
                        <a:t>你能力那麼強，</a:t>
                      </a:r>
                      <a:r>
                        <a:rPr sz="2200" spc="-5" dirty="0" err="1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Microsoft JhengHei"/>
                        </a:rPr>
                        <a:t>為什麼要</a:t>
                      </a:r>
                      <a:r>
                        <a:rPr lang="zh-TW" altLang="en-US" sz="2200" spc="-5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Microsoft JhengHei"/>
                        </a:rPr>
                        <a:t>那</a:t>
                      </a:r>
                      <a:r>
                        <a:rPr sz="2200" spc="-5" dirty="0" err="1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Microsoft JhengHei"/>
                        </a:rPr>
                        <a:t>樣想</a:t>
                      </a:r>
                      <a:r>
                        <a:rPr sz="2200" spc="-1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Microsoft JhengHei"/>
                        </a:rPr>
                        <a:t>？</a:t>
                      </a:r>
                      <a:endParaRPr sz="2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Microsoft JhengHei"/>
                      </a:endParaRPr>
                    </a:p>
                    <a:p>
                      <a:pPr marL="434975" marR="772795" indent="-342900">
                        <a:lnSpc>
                          <a:spcPct val="150000"/>
                        </a:lnSpc>
                        <a:spcBef>
                          <a:spcPts val="13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sz="2200" spc="-5" dirty="0" err="1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Microsoft JhengHei"/>
                        </a:rPr>
                        <a:t>你比別人都好，還不滿足</a:t>
                      </a:r>
                      <a:r>
                        <a:rPr sz="2200" spc="-5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Microsoft JhengHei"/>
                        </a:rPr>
                        <a:t>？</a:t>
                      </a:r>
                      <a:endParaRPr lang="en-US" sz="2200" spc="-5" dirty="0" smtClean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Microsoft JhengHei"/>
                      </a:endParaRPr>
                    </a:p>
                    <a:p>
                      <a:pPr marL="434975" marR="772795" indent="-342900">
                        <a:lnSpc>
                          <a:spcPct val="150000"/>
                        </a:lnSpc>
                        <a:spcBef>
                          <a:spcPts val="13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sz="2200" spc="-5" dirty="0" err="1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Microsoft JhengHei"/>
                        </a:rPr>
                        <a:t>一定是你抗壓性太低</a:t>
                      </a:r>
                      <a:r>
                        <a:rPr sz="2200" spc="-5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Microsoft JhengHei"/>
                        </a:rPr>
                        <a:t>！</a:t>
                      </a:r>
                      <a:endParaRPr sz="2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Microsoft JhengHei"/>
                      </a:endParaRPr>
                    </a:p>
                    <a:p>
                      <a:pPr marL="434975" indent="-342900">
                        <a:lnSpc>
                          <a:spcPct val="150000"/>
                        </a:lnSpc>
                        <a:spcBef>
                          <a:spcPts val="18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sz="2200" spc="-1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Microsoft JhengHei"/>
                        </a:rPr>
                        <a:t>一定是你想太多</a:t>
                      </a:r>
                      <a:endParaRPr sz="2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Microsoft JhengHei"/>
                      </a:endParaRPr>
                    </a:p>
                  </a:txBody>
                  <a:tcPr marL="0" marR="0" marT="99695" marB="0">
                    <a:lnL w="38100">
                      <a:solidFill>
                        <a:srgbClr val="9E9E9E"/>
                      </a:solidFill>
                      <a:prstDash val="solid"/>
                    </a:lnL>
                    <a:lnR w="38100">
                      <a:solidFill>
                        <a:srgbClr val="9E9E9E"/>
                      </a:solidFill>
                      <a:prstDash val="solid"/>
                    </a:lnR>
                    <a:lnT w="38100">
                      <a:solidFill>
                        <a:srgbClr val="9E9E9E"/>
                      </a:solidFill>
                      <a:prstDash val="solid"/>
                    </a:lnT>
                    <a:lnB w="38100">
                      <a:solidFill>
                        <a:srgbClr val="9E9E9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object 5"/>
          <p:cNvSpPr txBox="1"/>
          <p:nvPr/>
        </p:nvSpPr>
        <p:spPr>
          <a:xfrm>
            <a:off x="2974340" y="5899657"/>
            <a:ext cx="6243320" cy="405765"/>
          </a:xfrm>
          <a:prstGeom prst="rect">
            <a:avLst/>
          </a:prstGeom>
          <a:solidFill>
            <a:srgbClr val="F8CFCF"/>
          </a:solidFill>
        </p:spPr>
        <p:txBody>
          <a:bodyPr vert="horz" wrap="square" lIns="0" tIns="311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45"/>
              </a:spcBef>
            </a:pPr>
            <a:r>
              <a:rPr sz="2400" b="1" spc="-15" dirty="0">
                <a:latin typeface="Microsoft JhengHei"/>
                <a:cs typeface="Microsoft JhengHei"/>
              </a:rPr>
              <a:t>陪伴他/她尋求輔導老師或心理師等專業協助。</a:t>
            </a:r>
            <a:endParaRPr sz="2400" dirty="0">
              <a:latin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735311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pc="-25" dirty="0" smtClean="0">
                <a:latin typeface="Arial"/>
                <a:cs typeface="Arial"/>
              </a:rPr>
              <a:t>3</a:t>
            </a:r>
            <a:r>
              <a:rPr lang="zh-TW" altLang="en-US" spc="-25" dirty="0" smtClean="0">
                <a:latin typeface="Arial"/>
                <a:cs typeface="Arial"/>
              </a:rPr>
              <a:t> </a:t>
            </a:r>
            <a:r>
              <a:rPr lang="zh-TW" altLang="en-US" spc="-20" dirty="0" smtClean="0"/>
              <a:t>轉介：</a:t>
            </a:r>
            <a:r>
              <a:rPr lang="zh-TW" altLang="en-US" spc="-40" dirty="0"/>
              <a:t>資源轉介，持續</a:t>
            </a:r>
            <a:r>
              <a:rPr lang="zh-TW" altLang="en-US" spc="-40" dirty="0" smtClean="0"/>
              <a:t>關懷      </a:t>
            </a:r>
            <a:r>
              <a:rPr lang="zh-TW" altLang="en-US" sz="1600" spc="-10" dirty="0" smtClean="0"/>
              <a:t>（</a:t>
            </a:r>
            <a:r>
              <a:rPr lang="zh-TW" altLang="en-US" sz="1600" spc="-10" dirty="0"/>
              <a:t>引自全國自殺防治中心</a:t>
            </a:r>
            <a:r>
              <a:rPr lang="zh-TW" altLang="en-US" sz="1600" spc="-50" dirty="0"/>
              <a:t>）</a:t>
            </a:r>
            <a:endParaRPr lang="zh-TW" altLang="en-US" sz="1600" dirty="0"/>
          </a:p>
        </p:txBody>
      </p:sp>
      <p:sp>
        <p:nvSpPr>
          <p:cNvPr id="5" name="object 4"/>
          <p:cNvSpPr txBox="1"/>
          <p:nvPr/>
        </p:nvSpPr>
        <p:spPr>
          <a:xfrm>
            <a:off x="835891" y="1433386"/>
            <a:ext cx="10520218" cy="5313634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76835">
              <a:lnSpc>
                <a:spcPct val="150000"/>
              </a:lnSpc>
              <a:spcBef>
                <a:spcPts val="375"/>
              </a:spcBef>
              <a:buSzPct val="90000"/>
              <a:tabLst>
                <a:tab pos="355600" algn="l"/>
              </a:tabLst>
            </a:pPr>
            <a:r>
              <a:rPr sz="2500" b="1" spc="-20" dirty="0" err="1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當問題已經超過能處理的程度與範圍時</a:t>
            </a:r>
            <a:r>
              <a:rPr sz="2500" b="1" spc="-20" dirty="0" err="1" smtClean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，請主動積極轉介適當的</a:t>
            </a:r>
            <a:r>
              <a:rPr sz="2500" b="1" spc="-5" dirty="0" err="1" smtClean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資源</a:t>
            </a:r>
            <a:r>
              <a:rPr sz="2500" b="1" spc="-5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，</a:t>
            </a:r>
            <a:endParaRPr lang="en-US" sz="2500" b="1" spc="-5" dirty="0" smtClean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  <a:p>
            <a:pPr marL="12700" marR="76835">
              <a:lnSpc>
                <a:spcPct val="150000"/>
              </a:lnSpc>
              <a:spcBef>
                <a:spcPts val="375"/>
              </a:spcBef>
              <a:buSzPct val="90000"/>
              <a:tabLst>
                <a:tab pos="355600" algn="l"/>
              </a:tabLst>
            </a:pPr>
            <a:r>
              <a:rPr sz="2500" b="1" spc="-5" dirty="0" err="1" smtClean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進行資源連結</a:t>
            </a:r>
            <a:r>
              <a:rPr sz="2500" b="1" spc="-5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。</a:t>
            </a:r>
            <a:endParaRPr sz="2500" b="1" dirty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  <a:p>
            <a:pPr>
              <a:lnSpc>
                <a:spcPct val="150000"/>
              </a:lnSpc>
              <a:spcBef>
                <a:spcPts val="585"/>
              </a:spcBef>
            </a:pPr>
            <a:endParaRPr sz="1600" dirty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  <a:p>
            <a:pPr marL="12700"/>
            <a:r>
              <a:rPr sz="2400" b="1" spc="-5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那些情況可嘗試尋求專業協助？</a:t>
            </a:r>
            <a:endParaRPr sz="2400" dirty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  <a:p>
            <a:pPr marL="355600" indent="-342900">
              <a:lnSpc>
                <a:spcPct val="150000"/>
              </a:lnSpc>
              <a:spcBef>
                <a:spcPts val="770"/>
              </a:spcBef>
              <a:buSzPct val="90000"/>
              <a:buFont typeface="Wingdings" panose="05000000000000000000" pitchFamily="2" charset="2"/>
              <a:buChar char="Ø"/>
              <a:tabLst>
                <a:tab pos="354965" algn="l"/>
              </a:tabLst>
            </a:pPr>
            <a:r>
              <a:rPr sz="2400" spc="-15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心情持續低落，朋友陪伴也無法緩解。</a:t>
            </a:r>
            <a:endParaRPr sz="2400" dirty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  <a:p>
            <a:pPr marL="355600" indent="-342900">
              <a:lnSpc>
                <a:spcPct val="150000"/>
              </a:lnSpc>
              <a:spcBef>
                <a:spcPts val="760"/>
              </a:spcBef>
              <a:buSzPct val="90000"/>
              <a:buFont typeface="Wingdings" panose="05000000000000000000" pitchFamily="2" charset="2"/>
              <a:buChar char="Ø"/>
              <a:tabLst>
                <a:tab pos="354965" algn="l"/>
              </a:tabLst>
            </a:pPr>
            <a:r>
              <a:rPr sz="2400" spc="-20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懷疑可能具有潛在的精神疾病者，例如：憂鬱或幻聽。</a:t>
            </a:r>
            <a:endParaRPr sz="2400" dirty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  <a:p>
            <a:pPr marL="355600" marR="5080" indent="-342900">
              <a:lnSpc>
                <a:spcPct val="150000"/>
              </a:lnSpc>
              <a:spcBef>
                <a:spcPts val="1040"/>
              </a:spcBef>
              <a:buSzPct val="90000"/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sz="2400" spc="-15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有自殺或自傷的身心問題，例如：割腕、自殘、過度用藥等自傷</a:t>
            </a:r>
            <a:r>
              <a:rPr sz="2400" spc="-50" dirty="0">
                <a:latin typeface="微軟正黑體" panose="020B0604030504040204" pitchFamily="34" charset="-120"/>
                <a:ea typeface="微軟正黑體" panose="020B0604030504040204" pitchFamily="34" charset="-120"/>
                <a:cs typeface="Arial MT"/>
              </a:rPr>
              <a:t>/</a:t>
            </a:r>
            <a:r>
              <a:rPr sz="2400" spc="-10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自殺行為。</a:t>
            </a:r>
            <a:endParaRPr sz="2400" dirty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  <a:p>
            <a:pPr marL="355600" indent="-342900">
              <a:lnSpc>
                <a:spcPct val="150000"/>
              </a:lnSpc>
              <a:spcBef>
                <a:spcPts val="725"/>
              </a:spcBef>
              <a:buSzPct val="90000"/>
              <a:buFont typeface="Wingdings" panose="05000000000000000000" pitchFamily="2" charset="2"/>
              <a:buChar char="Ø"/>
              <a:tabLst>
                <a:tab pos="354965" algn="l"/>
              </a:tabLst>
            </a:pPr>
            <a:r>
              <a:rPr sz="2400" spc="-5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問題超乎協助者的能力。</a:t>
            </a:r>
            <a:endParaRPr sz="2400" dirty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  <a:p>
            <a:pPr marL="355600" indent="-342900">
              <a:lnSpc>
                <a:spcPct val="150000"/>
              </a:lnSpc>
              <a:spcBef>
                <a:spcPts val="755"/>
              </a:spcBef>
              <a:buSzPct val="90000"/>
              <a:buFont typeface="Wingdings" panose="05000000000000000000" pitchFamily="2" charset="2"/>
              <a:buChar char="Ø"/>
              <a:tabLst>
                <a:tab pos="354965" algn="l"/>
              </a:tabLst>
            </a:pPr>
            <a:r>
              <a:rPr sz="2400" spc="-15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社會資源或支持不足夠。</a:t>
            </a:r>
            <a:endParaRPr sz="2400" dirty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3110265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pc="-20" dirty="0"/>
              <a:t>學習</a:t>
            </a:r>
            <a:r>
              <a:rPr lang="zh-TW" altLang="en-US" u="sng" spc="-20" dirty="0"/>
              <a:t>主動</a:t>
            </a:r>
            <a:r>
              <a:rPr lang="zh-TW" altLang="en-US" spc="-20" dirty="0"/>
              <a:t>付出</a:t>
            </a:r>
            <a:r>
              <a:rPr lang="zh-TW" altLang="en-US" spc="-20" dirty="0" smtClean="0"/>
              <a:t>關心</a:t>
            </a:r>
            <a:endParaRPr lang="zh-TW" altLang="en-US" dirty="0"/>
          </a:p>
        </p:txBody>
      </p:sp>
      <p:sp>
        <p:nvSpPr>
          <p:cNvPr id="3" name="object 3"/>
          <p:cNvSpPr txBox="1"/>
          <p:nvPr/>
        </p:nvSpPr>
        <p:spPr>
          <a:xfrm>
            <a:off x="1512085" y="2415998"/>
            <a:ext cx="7604691" cy="2124299"/>
          </a:xfrm>
          <a:prstGeom prst="rect">
            <a:avLst/>
          </a:prstGeom>
          <a:noFill/>
        </p:spPr>
        <p:txBody>
          <a:bodyPr vert="horz" wrap="square" lIns="0" tIns="38735" rIns="0" bIns="0" rtlCol="0">
            <a:spAutoFit/>
          </a:bodyPr>
          <a:lstStyle/>
          <a:p>
            <a:pPr marL="457200" indent="-457200">
              <a:lnSpc>
                <a:spcPct val="100000"/>
              </a:lnSpc>
              <a:spcBef>
                <a:spcPts val="305"/>
              </a:spcBef>
              <a:buFont typeface="Wingdings" panose="05000000000000000000" pitchFamily="2" charset="2"/>
              <a:buChar char="Ø"/>
            </a:pPr>
            <a:r>
              <a:rPr sz="3200" b="1" spc="-10" dirty="0" err="1" smtClean="0">
                <a:latin typeface="Microsoft JhengHei"/>
                <a:cs typeface="Microsoft JhengHei"/>
              </a:rPr>
              <a:t>珍惜自己的生命</a:t>
            </a:r>
            <a:endParaRPr lang="en-US" sz="3200" b="1" spc="-10" dirty="0" smtClean="0">
              <a:latin typeface="Microsoft JhengHei"/>
              <a:cs typeface="Microsoft JhengHei"/>
            </a:endParaRPr>
          </a:p>
          <a:p>
            <a:pPr marL="457200" indent="-457200">
              <a:lnSpc>
                <a:spcPct val="100000"/>
              </a:lnSpc>
              <a:spcBef>
                <a:spcPts val="305"/>
              </a:spcBef>
              <a:buFont typeface="Wingdings" panose="05000000000000000000" pitchFamily="2" charset="2"/>
              <a:buChar char="Ø"/>
            </a:pPr>
            <a:endParaRPr lang="en-US" sz="3200" b="1" spc="-10" dirty="0">
              <a:latin typeface="Microsoft JhengHei"/>
              <a:cs typeface="Microsoft JhengHei"/>
            </a:endParaRPr>
          </a:p>
          <a:p>
            <a:pPr marL="457200" indent="-457200">
              <a:spcBef>
                <a:spcPts val="305"/>
              </a:spcBef>
              <a:buFont typeface="Wingdings" panose="05000000000000000000" pitchFamily="2" charset="2"/>
              <a:buChar char="Ø"/>
            </a:pPr>
            <a:r>
              <a:rPr lang="zh-TW" altLang="en-US" sz="3200" b="1" spc="-20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留意身邊家人及</a:t>
            </a:r>
            <a:r>
              <a:rPr lang="zh-TW" altLang="en-US" sz="3200" b="1" spc="-10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朋友的心情</a:t>
            </a:r>
            <a:endParaRPr lang="zh-TW" altLang="en-US" sz="3200" b="1" dirty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  <a:p>
            <a:pPr marL="457200" indent="-457200">
              <a:lnSpc>
                <a:spcPct val="100000"/>
              </a:lnSpc>
              <a:spcBef>
                <a:spcPts val="305"/>
              </a:spcBef>
              <a:buFont typeface="Wingdings" panose="05000000000000000000" pitchFamily="2" charset="2"/>
              <a:buChar char="Ø"/>
            </a:pPr>
            <a:endParaRPr sz="3200" dirty="0">
              <a:latin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140336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6"/>
          <p:cNvSpPr txBox="1"/>
          <p:nvPr/>
        </p:nvSpPr>
        <p:spPr>
          <a:xfrm>
            <a:off x="2055437" y="324561"/>
            <a:ext cx="8081127" cy="6208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27100" marR="5080" indent="-915035" algn="ctr">
              <a:lnSpc>
                <a:spcPct val="114999"/>
              </a:lnSpc>
              <a:spcBef>
                <a:spcPts val="100"/>
              </a:spcBef>
            </a:pPr>
            <a:r>
              <a:rPr sz="3200" spc="-10" dirty="0" err="1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陪伴自己，</a:t>
            </a:r>
            <a:r>
              <a:rPr sz="3200" spc="-10" dirty="0" err="1" smtClean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陪伴彼此</a:t>
            </a:r>
            <a:r>
              <a:rPr lang="zh-TW" altLang="en-US" sz="3200" spc="-1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。</a:t>
            </a:r>
            <a:endParaRPr lang="en-US" altLang="zh-TW" sz="3200" spc="-10" dirty="0" smtClean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  <a:p>
            <a:pPr marL="927100" marR="5080" indent="-915035" algn="ctr">
              <a:lnSpc>
                <a:spcPct val="114999"/>
              </a:lnSpc>
              <a:spcBef>
                <a:spcPts val="100"/>
              </a:spcBef>
            </a:pPr>
            <a:r>
              <a:rPr sz="3200" spc="-20" dirty="0" err="1" smtClean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並記得</a:t>
            </a:r>
            <a:endParaRPr lang="en-US" sz="3200" spc="-20" dirty="0" smtClean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  <a:p>
            <a:pPr marL="927100" marR="5080" indent="-915035" algn="ctr">
              <a:lnSpc>
                <a:spcPct val="114999"/>
              </a:lnSpc>
              <a:spcBef>
                <a:spcPts val="100"/>
              </a:spcBef>
            </a:pPr>
            <a:endParaRPr lang="en-US" sz="3200" spc="-20" dirty="0" smtClean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  <a:p>
            <a:pPr marL="927100" marR="5080" indent="-915035" algn="ctr">
              <a:lnSpc>
                <a:spcPct val="114999"/>
              </a:lnSpc>
              <a:spcBef>
                <a:spcPts val="100"/>
              </a:spcBef>
            </a:pPr>
            <a:r>
              <a:rPr lang="zh-TW" altLang="en-US" sz="3200" b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你不是一</a:t>
            </a:r>
            <a:r>
              <a:rPr lang="zh-TW" altLang="en-US" sz="3200" b="1" spc="-1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個人</a:t>
            </a:r>
            <a:endParaRPr lang="en-US" altLang="zh-TW" sz="3200" b="1" spc="-1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927100" marR="5080" indent="-915035" algn="ctr">
              <a:lnSpc>
                <a:spcPct val="114999"/>
              </a:lnSpc>
              <a:spcBef>
                <a:spcPts val="100"/>
              </a:spcBef>
            </a:pPr>
            <a:endParaRPr lang="en-US" altLang="zh-TW" sz="3200" spc="-1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2700" marR="5080" algn="ctr">
              <a:lnSpc>
                <a:spcPct val="114999"/>
              </a:lnSpc>
              <a:spcBef>
                <a:spcPts val="100"/>
              </a:spcBef>
            </a:pPr>
            <a:r>
              <a:rPr lang="zh-TW" altLang="en-US" sz="3200" spc="-5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隨時都可以找朋友、輔導老師或</a:t>
            </a:r>
            <a:r>
              <a:rPr lang="zh-TW" altLang="en-US" sz="3200" spc="-5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導師。</a:t>
            </a:r>
            <a:endParaRPr lang="en-US" altLang="zh-TW" sz="3200" spc="-5" dirty="0" smtClean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  <a:p>
            <a:pPr marL="12700" marR="5080" algn="ctr">
              <a:lnSpc>
                <a:spcPct val="114999"/>
              </a:lnSpc>
              <a:spcBef>
                <a:spcPts val="100"/>
              </a:spcBef>
            </a:pPr>
            <a:endParaRPr lang="en-US" altLang="zh-TW" spc="-5" dirty="0" smtClean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  <a:p>
            <a:pPr marL="12700" marR="5080" algn="ctr">
              <a:lnSpc>
                <a:spcPct val="114999"/>
              </a:lnSpc>
              <a:spcBef>
                <a:spcPts val="100"/>
              </a:spcBef>
            </a:pPr>
            <a:r>
              <a:rPr lang="zh-TW" altLang="en-US" sz="3200" spc="-5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如果</a:t>
            </a:r>
            <a:r>
              <a:rPr lang="zh-TW" altLang="en-US" sz="3200" spc="-5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你自己或身邊朋友，</a:t>
            </a:r>
            <a:endParaRPr lang="zh-TW" altLang="en-US" sz="3200" dirty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  <a:p>
            <a:pPr algn="ctr">
              <a:lnSpc>
                <a:spcPct val="100000"/>
              </a:lnSpc>
              <a:spcBef>
                <a:spcPts val="430"/>
              </a:spcBef>
            </a:pPr>
            <a:r>
              <a:rPr lang="zh-TW" altLang="en-US" sz="3200" spc="-15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情緒持續低落與憂鬱一個月</a:t>
            </a:r>
            <a:r>
              <a:rPr lang="zh-TW" altLang="en-US" sz="3200" spc="-15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以上</a:t>
            </a:r>
            <a:endParaRPr lang="en-US" altLang="zh-TW" sz="3200" spc="-15" dirty="0" smtClean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  <a:p>
            <a:pPr algn="ctr">
              <a:lnSpc>
                <a:spcPct val="100000"/>
              </a:lnSpc>
              <a:spcBef>
                <a:spcPts val="430"/>
              </a:spcBef>
            </a:pP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  <a:p>
            <a:pPr algn="ctr">
              <a:lnSpc>
                <a:spcPct val="100000"/>
              </a:lnSpc>
              <a:spcBef>
                <a:spcPts val="1875"/>
              </a:spcBef>
            </a:pPr>
            <a:r>
              <a:rPr lang="zh-TW" altLang="en-US" sz="3200" spc="-5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請務必尋求心理專業協助！</a:t>
            </a:r>
            <a:r>
              <a:rPr lang="zh-TW" altLang="en-US" sz="3200" spc="-5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！</a:t>
            </a:r>
            <a:endParaRPr sz="3200" dirty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673324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輔諮中心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簡報1" id="{258324F2-B014-43AC-99E2-D119005FBD91}" vid="{CEDE758A-DC4B-4BFD-BAC7-E3A865776F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輔諮 簡報範本</Template>
  <TotalTime>67</TotalTime>
  <Words>646</Words>
  <Application>Microsoft Office PowerPoint</Application>
  <PresentationFormat>寬螢幕</PresentationFormat>
  <Paragraphs>113</Paragraphs>
  <Slides>17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17</vt:i4>
      </vt:variant>
    </vt:vector>
  </HeadingPairs>
  <TitlesOfParts>
    <vt:vector size="27" baseType="lpstr">
      <vt:lpstr>Arial MT</vt:lpstr>
      <vt:lpstr>微軟正黑體</vt:lpstr>
      <vt:lpstr>微軟正黑體</vt:lpstr>
      <vt:lpstr>新細明體</vt:lpstr>
      <vt:lpstr>Arial</vt:lpstr>
      <vt:lpstr>Calibri</vt:lpstr>
      <vt:lpstr>Calibri Light</vt:lpstr>
      <vt:lpstr>Webdings</vt:lpstr>
      <vt:lpstr>Wingdings</vt:lpstr>
      <vt:lpstr>輔諮中心</vt:lpstr>
      <vt:lpstr>PowerPoint 簡報</vt:lpstr>
      <vt:lpstr>珍愛生命守門人</vt:lpstr>
      <vt:lpstr>當生命陷落時….</vt:lpstr>
      <vt:lpstr>兒童青少年自殺問題                     （引自全國自殺防治中心）</vt:lpstr>
      <vt:lpstr>青少年自殺的警訊（FACT）                    （引自全國自殺防治中心）</vt:lpstr>
      <vt:lpstr>青少年自殺的警訊（FACT）                    （引自全國自殺防治中心）</vt:lpstr>
      <vt:lpstr>青少年自殺的警訊（FACT）                    （引自全國自殺防治中心）</vt:lpstr>
      <vt:lpstr>問問自己與身邊的朋友</vt:lpstr>
      <vt:lpstr>如何關注自己與他人－憂鬱情緒辨識</vt:lpstr>
      <vt:lpstr>你我都是守門人</vt:lpstr>
      <vt:lpstr>1 問｜2 應｜3 轉介                        （引自全國自殺防治中心）</vt:lpstr>
      <vt:lpstr>1 問：主動關懷、積極傾聽          （引自全國自殺防治中心）</vt:lpstr>
      <vt:lpstr>2 應：適當回應、支持陪伴          （引自全國自殺防治中心）</vt:lpstr>
      <vt:lpstr>如何陪伴自己與他人</vt:lpstr>
      <vt:lpstr>3 轉介：資源轉介，持續關懷      （引自全國自殺防治中心）</vt:lpstr>
      <vt:lpstr>學習主動付出關心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Iming</dc:creator>
  <cp:lastModifiedBy>Iming</cp:lastModifiedBy>
  <cp:revision>11</cp:revision>
  <dcterms:created xsi:type="dcterms:W3CDTF">2026-08-12T06:55:03Z</dcterms:created>
  <dcterms:modified xsi:type="dcterms:W3CDTF">2026-08-12T08:02:28Z</dcterms:modified>
</cp:coreProperties>
</file>