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  <p:sldMasterId id="214748366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y="6858000" cx="9144000"/>
  <p:notesSz cx="6797675" cy="9926625"/>
  <p:embeddedFontLst>
    <p:embeddedFont>
      <p:font typeface="Arimo"/>
      <p:regular r:id="rId34"/>
      <p:bold r:id="rId35"/>
      <p:italic r:id="rId36"/>
      <p:boldItalic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38" roundtripDataSignature="AMtx7mjVt7eXwNci1jyCd8ybip7ktIWA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font" Target="fonts/Arimo-bold.fntdata"/><Relationship Id="rId12" Type="http://schemas.openxmlformats.org/officeDocument/2006/relationships/slide" Target="slides/slide5.xml"/><Relationship Id="rId34" Type="http://schemas.openxmlformats.org/officeDocument/2006/relationships/font" Target="fonts/Arimo-regular.fntdata"/><Relationship Id="rId15" Type="http://schemas.openxmlformats.org/officeDocument/2006/relationships/slide" Target="slides/slide8.xml"/><Relationship Id="rId37" Type="http://schemas.openxmlformats.org/officeDocument/2006/relationships/font" Target="fonts/Arimo-boldItalic.fntdata"/><Relationship Id="rId14" Type="http://schemas.openxmlformats.org/officeDocument/2006/relationships/slide" Target="slides/slide7.xml"/><Relationship Id="rId36" Type="http://schemas.openxmlformats.org/officeDocument/2006/relationships/font" Target="fonts/Arimo-italic.fntdata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38" Type="http://customschemas.google.com/relationships/presentationmetadata" Target="metadata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0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1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2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3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3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4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4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5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6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6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7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8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8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9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9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0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0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1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1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2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2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3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4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4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5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5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6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6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4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5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8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9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>
  <p:cSld name="標題及物件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1470" lvl="0" marL="457200" algn="l">
              <a:spcBef>
                <a:spcPts val="360"/>
              </a:spcBef>
              <a:spcAft>
                <a:spcPts val="0"/>
              </a:spcAft>
              <a:buSzPts val="1620"/>
              <a:buChar char="■"/>
              <a:defRPr/>
            </a:lvl1pPr>
            <a:lvl2pPr indent="-314325" lvl="1" marL="914400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2pPr>
            <a:lvl3pPr indent="-291464" lvl="2" marL="1371600" algn="l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區段標題" type="secHead">
  <p:cSld name="SECTION_HEADER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8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880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87" name="Google Shape;87;p38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8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8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showMasterSp="0" type="title">
  <p:cSld name="TITL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0"/>
          <p:cNvSpPr txBox="1"/>
          <p:nvPr>
            <p:ph type="ctrTitle"/>
          </p:nvPr>
        </p:nvSpPr>
        <p:spPr>
          <a:xfrm>
            <a:off x="2057400" y="1143000"/>
            <a:ext cx="6629400" cy="220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40"/>
          <p:cNvSpPr txBox="1"/>
          <p:nvPr>
            <p:ph idx="1" type="subTitle"/>
          </p:nvPr>
        </p:nvSpPr>
        <p:spPr>
          <a:xfrm>
            <a:off x="1371600" y="3962400"/>
            <a:ext cx="6858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560"/>
              </a:spcBef>
              <a:spcAft>
                <a:spcPts val="0"/>
              </a:spcAft>
              <a:buSzPts val="2520"/>
              <a:buFont typeface="Noto Sans Symbols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108" name="Google Shape;108;p40"/>
          <p:cNvSpPr txBox="1"/>
          <p:nvPr>
            <p:ph idx="10" type="dt"/>
          </p:nvPr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0"/>
          <p:cNvSpPr txBox="1"/>
          <p:nvPr>
            <p:ph idx="11" type="ftr"/>
          </p:nvPr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40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0"/>
          <p:cNvSpPr txBox="1"/>
          <p:nvPr>
            <p:ph type="title"/>
          </p:nvPr>
        </p:nvSpPr>
        <p:spPr>
          <a:xfrm rot="5400000">
            <a:off x="4788694" y="2232819"/>
            <a:ext cx="5853112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0"/>
          <p:cNvSpPr txBox="1"/>
          <p:nvPr>
            <p:ph idx="1" type="body"/>
          </p:nvPr>
        </p:nvSpPr>
        <p:spPr>
          <a:xfrm rot="5400000">
            <a:off x="826294" y="365919"/>
            <a:ext cx="5853112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1470" lvl="0" marL="457200" algn="l">
              <a:spcBef>
                <a:spcPts val="360"/>
              </a:spcBef>
              <a:spcAft>
                <a:spcPts val="0"/>
              </a:spcAft>
              <a:buSzPts val="1620"/>
              <a:buChar char="■"/>
              <a:defRPr/>
            </a:lvl1pPr>
            <a:lvl2pPr indent="-314325" lvl="1" marL="914400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2pPr>
            <a:lvl3pPr indent="-291464" lvl="2" marL="1371600" algn="l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" type="body"/>
          </p:nvPr>
        </p:nvSpPr>
        <p:spPr>
          <a:xfrm rot="5400000">
            <a:off x="2535238" y="-20637"/>
            <a:ext cx="4530725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1470" lvl="0" marL="457200" algn="l">
              <a:spcBef>
                <a:spcPts val="360"/>
              </a:spcBef>
              <a:spcAft>
                <a:spcPts val="0"/>
              </a:spcAft>
              <a:buSzPts val="1620"/>
              <a:buChar char="■"/>
              <a:defRPr/>
            </a:lvl1pPr>
            <a:lvl2pPr indent="-314325" lvl="1" marL="914400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2pPr>
            <a:lvl3pPr indent="-291464" lvl="2" marL="1371600" algn="l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3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26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9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55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9" name="Google Shape;49;p32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2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11480" lvl="0" marL="457200" algn="l">
              <a:spcBef>
                <a:spcPts val="640"/>
              </a:spcBef>
              <a:spcAft>
                <a:spcPts val="0"/>
              </a:spcAft>
              <a:buSzPts val="2880"/>
              <a:buChar char="■"/>
              <a:defRPr sz="3200"/>
            </a:lvl1pPr>
            <a:lvl2pPr indent="-361950" lvl="1" marL="914400" algn="l">
              <a:spcBef>
                <a:spcPts val="560"/>
              </a:spcBef>
              <a:spcAft>
                <a:spcPts val="0"/>
              </a:spcAft>
              <a:buSzPts val="2100"/>
              <a:buChar char="■"/>
              <a:defRPr sz="2800"/>
            </a:lvl2pPr>
            <a:lvl3pPr indent="-312419" lvl="2" marL="1371600" algn="l">
              <a:spcBef>
                <a:spcPts val="480"/>
              </a:spcBef>
              <a:spcAft>
                <a:spcPts val="0"/>
              </a:spcAft>
              <a:buSzPts val="1320"/>
              <a:buChar char="■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9pPr>
          </a:lstStyle>
          <a:p/>
        </p:txBody>
      </p:sp>
      <p:sp>
        <p:nvSpPr>
          <p:cNvPr id="55" name="Google Shape;55;p3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26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9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55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56" name="Google Shape;56;p33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3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3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4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4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4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5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5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16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5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99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1" name="Google Shape;71;p3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5760" lvl="0" marL="457200" algn="l">
              <a:spcBef>
                <a:spcPts val="480"/>
              </a:spcBef>
              <a:spcAft>
                <a:spcPts val="0"/>
              </a:spcAft>
              <a:buSzPts val="2160"/>
              <a:buChar char="■"/>
              <a:defRPr sz="2400"/>
            </a:lvl1pPr>
            <a:lvl2pPr indent="-323850" lvl="1" marL="914400" algn="l">
              <a:spcBef>
                <a:spcPts val="400"/>
              </a:spcBef>
              <a:spcAft>
                <a:spcPts val="0"/>
              </a:spcAft>
              <a:buSzPts val="1500"/>
              <a:buChar char="■"/>
              <a:defRPr sz="2000"/>
            </a:lvl2pPr>
            <a:lvl3pPr indent="-291464" lvl="2" marL="1371600" algn="l"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/>
        </p:txBody>
      </p:sp>
      <p:sp>
        <p:nvSpPr>
          <p:cNvPr id="72" name="Google Shape;72;p3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16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5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99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3" name="Google Shape;73;p3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5760" lvl="0" marL="457200" algn="l">
              <a:spcBef>
                <a:spcPts val="480"/>
              </a:spcBef>
              <a:spcAft>
                <a:spcPts val="0"/>
              </a:spcAft>
              <a:buSzPts val="2160"/>
              <a:buChar char="■"/>
              <a:defRPr sz="2400"/>
            </a:lvl1pPr>
            <a:lvl2pPr indent="-323850" lvl="1" marL="914400" algn="l">
              <a:spcBef>
                <a:spcPts val="400"/>
              </a:spcBef>
              <a:spcAft>
                <a:spcPts val="0"/>
              </a:spcAft>
              <a:buSzPts val="1500"/>
              <a:buChar char="■"/>
              <a:defRPr sz="2000"/>
            </a:lvl2pPr>
            <a:lvl3pPr indent="-291464" lvl="2" marL="1371600" algn="l"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/>
        </p:txBody>
      </p:sp>
      <p:sp>
        <p:nvSpPr>
          <p:cNvPr id="74" name="Google Shape;74;p36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6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6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7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7"/>
          <p:cNvSpPr txBox="1"/>
          <p:nvPr>
            <p:ph idx="1" type="body"/>
          </p:nvPr>
        </p:nvSpPr>
        <p:spPr>
          <a:xfrm>
            <a:off x="9144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8620" lvl="0" marL="457200" algn="l">
              <a:spcBef>
                <a:spcPts val="560"/>
              </a:spcBef>
              <a:spcAft>
                <a:spcPts val="0"/>
              </a:spcAft>
              <a:buSzPts val="2520"/>
              <a:buChar char="■"/>
              <a:defRPr sz="2800"/>
            </a:lvl1pPr>
            <a:lvl2pPr indent="-342900" lvl="1" marL="914400" algn="l">
              <a:spcBef>
                <a:spcPts val="480"/>
              </a:spcBef>
              <a:spcAft>
                <a:spcPts val="0"/>
              </a:spcAft>
              <a:buSzPts val="1800"/>
              <a:buChar char="■"/>
              <a:defRPr sz="2400"/>
            </a:lvl2pPr>
            <a:lvl3pPr indent="-298450" lvl="2" marL="1371600" algn="l"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/>
        </p:txBody>
      </p:sp>
      <p:sp>
        <p:nvSpPr>
          <p:cNvPr id="80" name="Google Shape;80;p37"/>
          <p:cNvSpPr txBox="1"/>
          <p:nvPr>
            <p:ph idx="2" type="body"/>
          </p:nvPr>
        </p:nvSpPr>
        <p:spPr>
          <a:xfrm>
            <a:off x="48768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8620" lvl="0" marL="457200" algn="l">
              <a:spcBef>
                <a:spcPts val="560"/>
              </a:spcBef>
              <a:spcAft>
                <a:spcPts val="0"/>
              </a:spcAft>
              <a:buSzPts val="2520"/>
              <a:buChar char="■"/>
              <a:defRPr sz="2800"/>
            </a:lvl1pPr>
            <a:lvl2pPr indent="-342900" lvl="1" marL="914400" algn="l">
              <a:spcBef>
                <a:spcPts val="480"/>
              </a:spcBef>
              <a:spcAft>
                <a:spcPts val="0"/>
              </a:spcAft>
              <a:buSzPts val="1800"/>
              <a:buChar char="■"/>
              <a:defRPr sz="2400"/>
            </a:lvl2pPr>
            <a:lvl3pPr indent="-298450" lvl="2" marL="1371600" algn="l"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/>
        </p:txBody>
      </p:sp>
      <p:sp>
        <p:nvSpPr>
          <p:cNvPr id="81" name="Google Shape;81;p37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7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7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0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7"/>
          <p:cNvGrpSpPr/>
          <p:nvPr/>
        </p:nvGrpSpPr>
        <p:grpSpPr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1" name="Google Shape;11;p27"/>
            <p:cNvSpPr txBox="1"/>
            <p:nvPr/>
          </p:nvSpPr>
          <p:spPr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7"/>
            <p:cNvGrpSpPr/>
            <p:nvPr/>
          </p:nvGrpSpPr>
          <p:grpSpPr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3" name="Google Shape;13;p27"/>
              <p:cNvSpPr txBox="1"/>
              <p:nvPr/>
            </p:nvSpPr>
            <p:spPr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4" name="Google Shape;14;p27"/>
              <p:cNvCxnSpPr/>
              <p:nvPr/>
            </p:nvCxnSpPr>
            <p:spPr>
              <a:xfrm>
                <a:off x="240" y="941"/>
                <a:ext cx="5232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cxnSp>
        <p:nvCxnSpPr>
          <p:cNvPr id="15" name="Google Shape;15;p27"/>
          <p:cNvCxnSpPr/>
          <p:nvPr/>
        </p:nvCxnSpPr>
        <p:spPr>
          <a:xfrm>
            <a:off x="0" y="4876800"/>
            <a:ext cx="609600" cy="0"/>
          </a:xfrm>
          <a:prstGeom prst="straightConnector1">
            <a:avLst/>
          </a:prstGeom>
          <a:noFill/>
          <a:ln cap="flat" cmpd="sng" w="4445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" name="Google Shape;16;p27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7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p29"/>
          <p:cNvGrpSpPr/>
          <p:nvPr/>
        </p:nvGrpSpPr>
        <p:grpSpPr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3" name="Google Shape;23;p29"/>
            <p:cNvSpPr txBox="1"/>
            <p:nvPr/>
          </p:nvSpPr>
          <p:spPr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" name="Google Shape;24;p29"/>
            <p:cNvGrpSpPr/>
            <p:nvPr/>
          </p:nvGrpSpPr>
          <p:grpSpPr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5" name="Google Shape;25;p29"/>
              <p:cNvSpPr txBox="1"/>
              <p:nvPr/>
            </p:nvSpPr>
            <p:spPr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26" name="Google Shape;26;p29"/>
              <p:cNvCxnSpPr/>
              <p:nvPr/>
            </p:nvCxnSpPr>
            <p:spPr>
              <a:xfrm>
                <a:off x="240" y="941"/>
                <a:ext cx="5232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sp>
        <p:nvSpPr>
          <p:cNvPr id="27" name="Google Shape;27;p29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8" name="Google Shape;28;p29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29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29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29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cxnSp>
        <p:nvCxnSpPr>
          <p:cNvPr id="32" name="Google Shape;32;p29"/>
          <p:cNvCxnSpPr/>
          <p:nvPr/>
        </p:nvCxnSpPr>
        <p:spPr>
          <a:xfrm>
            <a:off x="0" y="4876800"/>
            <a:ext cx="609600" cy="0"/>
          </a:xfrm>
          <a:prstGeom prst="straightConnector1">
            <a:avLst/>
          </a:prstGeom>
          <a:noFill/>
          <a:ln cap="flat" cmpd="sng" w="4445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39"/>
          <p:cNvGrpSpPr/>
          <p:nvPr/>
        </p:nvGrpSpPr>
        <p:grpSpPr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92" name="Google Shape;92;p39"/>
            <p:cNvSpPr txBox="1"/>
            <p:nvPr/>
          </p:nvSpPr>
          <p:spPr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3" name="Google Shape;93;p39"/>
            <p:cNvGrpSpPr/>
            <p:nvPr/>
          </p:nvGrpSpPr>
          <p:grpSpPr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94" name="Google Shape;94;p39"/>
              <p:cNvSpPr txBox="1"/>
              <p:nvPr/>
            </p:nvSpPr>
            <p:spPr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95;p39"/>
              <p:cNvSpPr txBox="1"/>
              <p:nvPr/>
            </p:nvSpPr>
            <p:spPr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96" name="Google Shape;96;p39"/>
              <p:cNvCxnSpPr/>
              <p:nvPr/>
            </p:nvCxnSpPr>
            <p:spPr>
              <a:xfrm>
                <a:off x="0" y="3072"/>
                <a:ext cx="624" cy="0"/>
              </a:xfrm>
              <a:prstGeom prst="straightConnector1">
                <a:avLst/>
              </a:prstGeom>
              <a:noFill/>
              <a:ln cap="flat" cmpd="sng" w="5080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  <p:grpSp>
          <p:nvGrpSpPr>
            <p:cNvPr id="97" name="Google Shape;97;p39"/>
            <p:cNvGrpSpPr/>
            <p:nvPr/>
          </p:nvGrpSpPr>
          <p:grpSpPr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98" name="Google Shape;98;p39"/>
              <p:cNvSpPr txBox="1"/>
              <p:nvPr/>
            </p:nvSpPr>
            <p:spPr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99" name="Google Shape;99;p39"/>
              <p:cNvCxnSpPr/>
              <p:nvPr/>
            </p:nvCxnSpPr>
            <p:spPr>
              <a:xfrm>
                <a:off x="400" y="432"/>
                <a:ext cx="5088" cy="0"/>
              </a:xfrm>
              <a:prstGeom prst="straightConnector1">
                <a:avLst/>
              </a:prstGeom>
              <a:noFill/>
              <a:ln cap="flat" cmpd="sng" w="4445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sp>
        <p:nvSpPr>
          <p:cNvPr id="100" name="Google Shape;100;p39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1" name="Google Shape;101;p39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39"/>
          <p:cNvSpPr txBox="1"/>
          <p:nvPr>
            <p:ph idx="10" type="dt"/>
          </p:nvPr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39"/>
          <p:cNvSpPr txBox="1"/>
          <p:nvPr>
            <p:ph idx="11" type="ftr"/>
          </p:nvPr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39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"/>
          <p:cNvSpPr txBox="1"/>
          <p:nvPr>
            <p:ph idx="1" type="body"/>
          </p:nvPr>
        </p:nvSpPr>
        <p:spPr>
          <a:xfrm>
            <a:off x="914400" y="303075"/>
            <a:ext cx="7772400" cy="41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7920"/>
              <a:buFont typeface="Noto Sans Symbols"/>
              <a:buNone/>
            </a:pPr>
            <a:r>
              <a:rPr b="0" i="0" lang="en-US" sz="8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folHlink"/>
              </a:buClr>
              <a:buSzPts val="7200"/>
              <a:buFont typeface="Noto Sans Symbols"/>
              <a:buNone/>
            </a:pPr>
            <a:r>
              <a:rPr lang="en-US" sz="8800">
                <a:latin typeface="Microsoft JhengHei"/>
                <a:ea typeface="Microsoft JhengHei"/>
                <a:cs typeface="Microsoft JhengHei"/>
                <a:sym typeface="Microsoft JhengHei"/>
              </a:rPr>
              <a:t>安心座談</a:t>
            </a:r>
            <a:r>
              <a:rPr b="0" i="0" lang="en-US" sz="80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</a:t>
            </a:r>
            <a:r>
              <a:rPr lang="en-US" sz="8000">
                <a:latin typeface="Microsoft JhengHei"/>
                <a:ea typeface="Microsoft JhengHei"/>
                <a:cs typeface="Microsoft JhengHei"/>
                <a:sym typeface="Microsoft JhengHei"/>
              </a:rPr>
              <a:t>    </a:t>
            </a:r>
            <a:r>
              <a:rPr b="0" i="0" lang="en-US" sz="80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（</a:t>
            </a:r>
            <a:r>
              <a:rPr lang="en-US" sz="8000">
                <a:latin typeface="Microsoft JhengHei"/>
                <a:ea typeface="Microsoft JhengHei"/>
                <a:cs typeface="Microsoft JhengHei"/>
                <a:sym typeface="Microsoft JhengHei"/>
              </a:rPr>
              <a:t>語言模式</a:t>
            </a:r>
            <a:r>
              <a:rPr b="0" i="0" lang="en-US" sz="8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）</a:t>
            </a:r>
            <a:endParaRPr/>
          </a:p>
        </p:txBody>
      </p:sp>
      <p:sp>
        <p:nvSpPr>
          <p:cNvPr id="116" name="Google Shape;116;p1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171" name="Google Shape;171;p10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Char char="■"/>
            </a:pPr>
            <a:r>
              <a:rPr b="0" i="0" lang="en-US" sz="3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接下來第二階段，我要請每個人回顧一下，事發當天，您是怎麼知道這個意外的？您知道這件事情之後，第一個反應是什麼 ? 閃過心裡的第一個念頭（想法）是什麼 ?</a:t>
            </a:r>
            <a:endParaRPr/>
          </a:p>
          <a:p>
            <a:pPr indent="-342900" lvl="0" marL="342900" marR="0" rtl="0" algn="l">
              <a:lnSpc>
                <a:spcPct val="13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/>
          </a:p>
          <a:p>
            <a:pPr indent="-205740" lvl="0" marL="342900" marR="0" rtl="0" algn="l">
              <a:lnSpc>
                <a:spcPct val="133333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20574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72" name="Google Shape;172;p10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三、壓力反應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回溯身心所受的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衝擊和症狀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183" name="Google Shape;183;p12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625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下一個階段我要邀請大家來回顧一下，過去這幾天來，您有沒有出現什麼樣的身體不舒服，或心理上的反應？比如說，有一些人碰到這種事，常常會有些畫面歷歷在目，或聲音、氣味揮之不去，或者是回家之後，吃不好、睡不著等等的。大家不知道有沒有這樣的現象？</a:t>
            </a:r>
            <a:endParaRPr/>
          </a:p>
          <a:p>
            <a:pPr indent="-205740" lvl="0" marL="342900" marR="0" rtl="0" algn="l">
              <a:lnSpc>
                <a:spcPct val="133333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20574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84" name="Google Shape;184;p12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四、機會教育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歸納成員的身心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行為反應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4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195" name="Google Shape;195;p14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625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接下來，我想借用後面這個白板，稍微歸納一下剛剛大家所講的，這幾天的身心行為症狀，讓大家多一點認識。</a:t>
            </a:r>
            <a:endParaRPr/>
          </a:p>
          <a:p>
            <a:pPr indent="-16002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None/>
            </a:pPr>
            <a:r>
              <a:t/>
            </a:r>
            <a:endParaRPr b="0" i="0" sz="32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96" name="Google Shape;196;p14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mo"/>
              <a:buNone/>
            </a:pPr>
            <a:r>
              <a:rPr b="0" i="0" lang="en-US" sz="48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危機事故後的壓力症狀</a:t>
            </a:r>
            <a:endParaRPr/>
          </a:p>
        </p:txBody>
      </p:sp>
      <p:sp>
        <p:nvSpPr>
          <p:cNvPr id="202" name="Google Shape;202;p15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b="1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【生理】：</a:t>
            </a: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疲累（全身無力）、吃不下、睡不好（或一直睡）、做惡夢、頭痛、胃不舒服、噁心想吐、拉肚子、便秘、胸悶（像壓著大石頭）、喘不過來、起雞皮疙瘩、全身緊繃、容易被電話或警笛聲嚇一跳等等……</a:t>
            </a:r>
            <a:endParaRPr/>
          </a:p>
          <a:p>
            <a:pPr indent="-342900" lvl="0" marL="342900" marR="0" rtl="0" algn="l">
              <a:lnSpc>
                <a:spcPct val="166666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b="1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【情緒】：</a:t>
            </a: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驚嚇害怕、悲慟難捨、擔憂不安、孤單無依、脆弱無助、怨嘆感慨、麻木疏離、難以接受（「不像是真的」）、內咎（罪惡感）、羞愧、容易緊張或大發脾氣、猶豫不決等等……。</a:t>
            </a:r>
            <a:endParaRPr/>
          </a:p>
          <a:p>
            <a:pPr indent="-20574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t/>
            </a:r>
            <a:endParaRPr b="0" i="0" sz="24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03" name="Google Shape;203;p15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6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mo"/>
              <a:buNone/>
            </a:pPr>
            <a:r>
              <a:rPr b="0" i="0" lang="en-US" sz="48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危機事故後的壓力症狀</a:t>
            </a:r>
            <a:endParaRPr/>
          </a:p>
        </p:txBody>
      </p:sp>
      <p:sp>
        <p:nvSpPr>
          <p:cNvPr id="209" name="Google Shape;209;p16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b="1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【認知】：</a:t>
            </a: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最驚心的畫面歷歷在目、某種刺激的聲音或氣味揮之不去、注意力不集中（「恍神」），不由自主的念頭：像「都是我害了他」、像「如果我更努力，也許她會再回來」）、像「人生好無常」、像「遲早也會輪到我，我也逃不過同樣命運」）等等……</a:t>
            </a:r>
            <a:endParaRPr/>
          </a:p>
          <a:p>
            <a:pPr indent="-342900" lvl="0" marL="342900" marR="0" rtl="0" algn="l">
              <a:lnSpc>
                <a:spcPct val="166666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b="1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【行為】：</a:t>
            </a: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掉淚、自責、指責別人（怨天尤人）、坐立不安、拼命做事、一直往外跑、不想講話（或拼命想找人講話）、離群索居（或特別想找人作伴）、借酒澆愁、抽菸、吃安眠藥、發呆……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6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7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心理創傷的壓力反應</a:t>
            </a:r>
            <a:endParaRPr/>
          </a:p>
        </p:txBody>
      </p:sp>
      <p:sp>
        <p:nvSpPr>
          <p:cNvPr id="216" name="Google Shape;216;p17"/>
          <p:cNvSpPr txBox="1"/>
          <p:nvPr>
            <p:ph idx="1" type="body"/>
          </p:nvPr>
        </p:nvSpPr>
        <p:spPr>
          <a:xfrm>
            <a:off x="611187" y="1717675"/>
            <a:ext cx="8137525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</a:pPr>
            <a:r>
              <a:rPr b="1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經驗重現</a:t>
            </a:r>
            <a:endParaRPr b="0" i="0" sz="28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你可能觸景傷情、睹物思人，動不動涕淚滂沱；</a:t>
            </a:r>
            <a:endParaRPr/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也可能日有所思，夜有所夢；或許一談到或想到</a:t>
            </a:r>
            <a:endParaRPr/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這件事，就有如回到當時，又悲從中來。 </a:t>
            </a:r>
            <a:endParaRPr/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</a:pPr>
            <a:r>
              <a:rPr b="1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退縮麻木</a:t>
            </a:r>
            <a:endParaRPr/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1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</a:t>
            </a: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為了避免觸景生情，你可能不願回首，逃避現</a:t>
            </a:r>
            <a:endParaRPr/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實，想遠離傷心地；也可能神不守舍，疏離人</a:t>
            </a:r>
            <a:endParaRPr/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群，麻痺冷感，失去喜怒哀樂，對一切充滿悲</a:t>
            </a:r>
            <a:endParaRPr/>
          </a:p>
          <a:p>
            <a:pPr indent="-342900" lvl="0" marL="342900" marR="0" rtl="0" algn="l">
              <a:lnSpc>
                <a:spcPct val="12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觀。</a:t>
            </a:r>
            <a:endParaRPr/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17" name="Google Shape;217;p17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心理創傷的壓力反應</a:t>
            </a:r>
            <a:endParaRPr/>
          </a:p>
        </p:txBody>
      </p:sp>
      <p:sp>
        <p:nvSpPr>
          <p:cNvPr id="223" name="Google Shape;223;p18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</a:pPr>
            <a:r>
              <a:rPr b="1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神經緊繃：</a:t>
            </a:r>
            <a:endParaRPr b="0" i="0" sz="28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342900" lvl="0" marL="342900" marR="0" rtl="0" algn="l">
              <a:lnSpc>
                <a:spcPct val="142857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你可能也會緊張兮兮，反應過度，如臨深淵，</a:t>
            </a:r>
            <a:endParaRPr/>
          </a:p>
          <a:p>
            <a:pPr indent="-342900" lvl="0" marL="342900" marR="0" rtl="0" algn="l">
              <a:lnSpc>
                <a:spcPct val="142857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如履薄冰。動不動就為一點小事發飆，或和人</a:t>
            </a:r>
            <a:endParaRPr/>
          </a:p>
          <a:p>
            <a:pPr indent="-342900" lvl="0" marL="342900" marR="0" rtl="0" algn="l">
              <a:lnSpc>
                <a:spcPct val="142857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吵架，晚上也睡不安穩，因此常吃藥喝酒。</a:t>
            </a:r>
            <a:endParaRPr/>
          </a:p>
          <a:p>
            <a:pPr indent="-342900" lvl="0" marL="342900" marR="0" rtl="0" algn="l">
              <a:lnSpc>
                <a:spcPct val="142857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</a:pPr>
            <a:r>
              <a:rPr b="1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靈異經驗</a:t>
            </a:r>
            <a:endParaRPr/>
          </a:p>
          <a:p>
            <a:pPr indent="-342900" lvl="0" marL="342900" marR="0" rtl="0" algn="l">
              <a:lnSpc>
                <a:spcPct val="142857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 害怕死者回來，或者夢見死者〈託夢〉，直覺</a:t>
            </a:r>
            <a:endParaRPr/>
          </a:p>
          <a:p>
            <a:pPr indent="-342900" lvl="0" marL="342900" marR="0" rtl="0" algn="l">
              <a:lnSpc>
                <a:spcPct val="142857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 亡靈回來了，彷彿聽到死者的聲音或看到他的</a:t>
            </a:r>
            <a:endParaRPr/>
          </a:p>
          <a:p>
            <a:pPr indent="-342900" lvl="0" marL="342900" marR="0" rtl="0" algn="l">
              <a:lnSpc>
                <a:spcPct val="142857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    樣子。</a:t>
            </a:r>
            <a:endParaRPr/>
          </a:p>
        </p:txBody>
      </p:sp>
      <p:sp>
        <p:nvSpPr>
          <p:cNvPr id="224" name="Google Shape;224;p18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9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mo"/>
              <a:buNone/>
            </a:pPr>
            <a:r>
              <a:rPr b="0" i="0" lang="en-US" sz="48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尋求治療或諮商時機</a:t>
            </a:r>
            <a:endParaRPr/>
          </a:p>
        </p:txBody>
      </p:sp>
      <p:sp>
        <p:nvSpPr>
          <p:cNvPr id="230" name="Google Shape;230;p19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71875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以上的身心痛苦是「非常狀況下的正常反應」，任何人遇到這種情況，反應都大同小異，應該會在幾天到幾週內大大改善。假如超過一個月以上，還相當痛苦，才需要考慮藥物治療或心理諮商。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9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Microsoft JhengHei"/>
              <a:buNone/>
            </a:pPr>
            <a:r>
              <a:rPr b="0" i="0" lang="en-US" sz="4200" u="none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進行方式、場地、時間</a:t>
            </a:r>
            <a:endParaRPr/>
          </a:p>
        </p:txBody>
      </p:sp>
      <p:sp>
        <p:nvSpPr>
          <p:cNvPr id="122" name="Google Shape;122;p2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40625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rgbClr val="00006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進行方式：按照標準程序結構性方式進行。</a:t>
            </a:r>
            <a:endParaRPr/>
          </a:p>
          <a:p>
            <a:pPr indent="-342900" lvl="0" marL="342900" marR="0" rtl="0" algn="l">
              <a:lnSpc>
                <a:spcPct val="140625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rgbClr val="00006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進行場地：以有桌椅、白板、麥克風及不受干擾的場地為宜。</a:t>
            </a:r>
            <a:endParaRPr/>
          </a:p>
          <a:p>
            <a:pPr indent="-342900" lvl="0" marL="342900" marR="0" rtl="0" algn="l">
              <a:lnSpc>
                <a:spcPct val="140625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rgbClr val="00006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進行時間：約60-180分鐘（依照人數而定）。</a:t>
            </a:r>
            <a:endParaRPr/>
          </a:p>
          <a:p>
            <a:pPr indent="-16002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None/>
            </a:pPr>
            <a:r>
              <a:t/>
            </a:r>
            <a:endParaRPr b="0" i="0" sz="3200" u="none">
              <a:solidFill>
                <a:srgbClr val="000066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23" name="Google Shape;123;p2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0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五、行動計畫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分享因應壓力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的方法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242" name="Google Shape;242;p21"/>
          <p:cNvSpPr txBox="1"/>
          <p:nvPr>
            <p:ph idx="1" type="body"/>
          </p:nvPr>
        </p:nvSpPr>
        <p:spPr>
          <a:xfrm>
            <a:off x="619125" y="1974850"/>
            <a:ext cx="790575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Char char="■"/>
            </a:pPr>
            <a:r>
              <a:rPr b="0" i="0" lang="en-US" sz="3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接下來再請大家想想，這幾天以來，你面臨這麼大的衝擊，是怎樣熬過來的？有沒有去燒香拜拜，或者是跟親友聊聊，或者靠什麼方式排解？</a:t>
            </a:r>
            <a:endParaRPr/>
          </a:p>
          <a:p>
            <a:pPr indent="-342900" lvl="0" marL="342900" marR="0" rtl="0" algn="l">
              <a:lnSpc>
                <a:spcPct val="145833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rPr b="0" i="0" lang="en-US" sz="24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   </a:t>
            </a:r>
            <a:endParaRPr b="0" i="0" sz="24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  <a:p>
            <a:pPr indent="-20574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43" name="Google Shape;243;p21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2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六、重新出發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回顧危機處理中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的成長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3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254" name="Google Shape;254;p23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2777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Char char="■"/>
            </a:pPr>
            <a:r>
              <a:rPr b="0" i="0" lang="en-US" sz="3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今天的最後一圈發言，想邀請你逆向思考一下：這件悲劇固然不幸，但對你的人生，有什麼意外的啟示嗎？在協助善後的過程裡，你又有哪些學習？有什麼樣的成長呢？</a:t>
            </a:r>
            <a:endParaRPr/>
          </a:p>
          <a:p>
            <a:pPr indent="-137159" lvl="0" marL="342900" marR="0" rtl="0" algn="l"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None/>
            </a:pPr>
            <a:r>
              <a:t/>
            </a:r>
            <a:endParaRPr b="0" i="0" sz="36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55" name="Google Shape;255;p23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4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結語</a:t>
            </a:r>
            <a:endParaRPr/>
          </a:p>
        </p:txBody>
      </p:sp>
      <p:sp>
        <p:nvSpPr>
          <p:cNvPr id="261" name="Google Shape;261;p24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3846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340"/>
              <a:buFont typeface="Noto Sans Symbols"/>
              <a:buChar char="■"/>
            </a:pPr>
            <a:r>
              <a:rPr b="0" i="0" lang="en-US" sz="2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非常謝謝大家在這段時間裡，能夠暢所欲言，互相體諒跟信任。</a:t>
            </a:r>
            <a:endParaRPr/>
          </a:p>
          <a:p>
            <a:pPr indent="-342900" lvl="0" marL="342900" marR="0" rtl="0" algn="l">
              <a:lnSpc>
                <a:spcPct val="153846"/>
              </a:lnSpc>
              <a:spcBef>
                <a:spcPts val="520"/>
              </a:spcBef>
              <a:spcAft>
                <a:spcPts val="0"/>
              </a:spcAft>
              <a:buClr>
                <a:schemeClr val="folHlink"/>
              </a:buClr>
              <a:buSzPts val="2340"/>
              <a:buFont typeface="Noto Sans Symbols"/>
              <a:buChar char="■"/>
            </a:pPr>
            <a:r>
              <a:rPr b="0" i="0" lang="en-US" sz="2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再次提醒大家，我們提到很多身心的不舒服，絕對不是病態，不是憂鬱症，這是在非常狀況之下的正常反應，大概會在這兩三個禮拜裡漸漸的淡化。</a:t>
            </a:r>
            <a:endParaRPr/>
          </a:p>
          <a:p>
            <a:pPr indent="-342900" lvl="0" marL="342900" marR="0" rtl="0" algn="l">
              <a:lnSpc>
                <a:spcPct val="153846"/>
              </a:lnSpc>
              <a:spcBef>
                <a:spcPts val="520"/>
              </a:spcBef>
              <a:spcAft>
                <a:spcPts val="0"/>
              </a:spcAft>
              <a:buClr>
                <a:schemeClr val="folHlink"/>
              </a:buClr>
              <a:buSzPts val="2340"/>
              <a:buFont typeface="Noto Sans Symbols"/>
              <a:buChar char="■"/>
            </a:pPr>
            <a:r>
              <a:rPr b="0" i="0" lang="en-US" sz="2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不過如果你覺得特別的不舒服，請讓我們知道，我們可以提供協談來幫助你。再次謝謝各位，祝大家平安。</a:t>
            </a:r>
            <a:endParaRPr/>
          </a:p>
          <a:p>
            <a:pPr indent="-194310" lvl="0" marL="342900" marR="0" rtl="0" algn="l">
              <a:spcBef>
                <a:spcPts val="520"/>
              </a:spcBef>
              <a:spcAft>
                <a:spcPts val="0"/>
              </a:spcAft>
              <a:buClr>
                <a:schemeClr val="folHlink"/>
              </a:buClr>
              <a:buSzPts val="2340"/>
              <a:buFont typeface="Noto Sans Symbols"/>
              <a:buNone/>
            </a:pPr>
            <a:r>
              <a:t/>
            </a:r>
            <a:endParaRPr b="0" i="0" sz="26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62" name="Google Shape;262;p24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5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六加一、篩選轉介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邀請〈需要者〉參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加後續追蹤輔導或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治療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6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篩選轉介</a:t>
            </a:r>
            <a:endParaRPr/>
          </a:p>
        </p:txBody>
      </p:sp>
      <p:sp>
        <p:nvSpPr>
          <p:cNvPr id="273" name="Google Shape;273;p26"/>
          <p:cNvSpPr txBox="1"/>
          <p:nvPr>
            <p:ph idx="1" type="body"/>
          </p:nvPr>
        </p:nvSpPr>
        <p:spPr>
          <a:xfrm>
            <a:off x="619125" y="1935162"/>
            <a:ext cx="790575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2777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Char char="■"/>
            </a:pPr>
            <a:r>
              <a:rPr b="0" i="0" lang="en-US" sz="3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篩選需進一步關照的成員，提供校方輔導室追蹤。必要時，也可以轉介至社區心理衛生中心或醫療機構，接受心理治療〈諮商〉或藥物治療。</a:t>
            </a:r>
            <a:endParaRPr/>
          </a:p>
          <a:p>
            <a:pPr indent="-137159" lvl="0" marL="342900" marR="0" rtl="0" algn="l"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None/>
            </a:pPr>
            <a:r>
              <a:t/>
            </a:r>
            <a:endParaRPr b="0" i="0" sz="36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274" name="Google Shape;274;p26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Times New Roman"/>
              <a:buNone/>
            </a:pPr>
            <a:r>
              <a:rPr b="0" i="0" lang="en-US" sz="48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適用對象或時機</a:t>
            </a:r>
            <a:endParaRPr/>
          </a:p>
        </p:txBody>
      </p:sp>
      <p:sp>
        <p:nvSpPr>
          <p:cNvPr id="129" name="Google Shape;129;p3"/>
          <p:cNvSpPr txBox="1"/>
          <p:nvPr>
            <p:ph idx="1" type="body"/>
          </p:nvPr>
        </p:nvSpPr>
        <p:spPr>
          <a:xfrm>
            <a:off x="9144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>
                <a:solidFill>
                  <a:srgbClr val="00004C"/>
                </a:solidFill>
                <a:latin typeface="Arial"/>
                <a:ea typeface="Arial"/>
                <a:cs typeface="Arial"/>
                <a:sym typeface="Arial"/>
              </a:rPr>
              <a:t>在學校危機事件中，通常對象是直接接觸事件者的教職員工。</a:t>
            </a:r>
            <a:endParaRPr/>
          </a:p>
          <a:p>
            <a:pPr indent="-342900" lvl="0" marL="342900" rtl="0" algn="l">
              <a:lnSpc>
                <a:spcPct val="13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</a:pPr>
            <a:r>
              <a:rPr b="0" i="0" lang="en-US" sz="3200" u="none">
                <a:solidFill>
                  <a:srgbClr val="00004C"/>
                </a:solidFill>
                <a:latin typeface="Arial"/>
                <a:ea typeface="Arial"/>
                <a:cs typeface="Arial"/>
                <a:sym typeface="Arial"/>
              </a:rPr>
              <a:t>若是學生的話，另有「藝術模式」搭配「安心班級輔導活動」作為全班性使用。</a:t>
            </a:r>
            <a:endParaRPr/>
          </a:p>
          <a:p>
            <a:pPr indent="-160020" lvl="0" marL="342900" rtl="0" algn="l">
              <a:spcBef>
                <a:spcPts val="64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 b="0" i="0" sz="3200" u="none">
              <a:solidFill>
                <a:srgbClr val="00004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52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520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8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進行步驟及方式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一、開宗明義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      介紹團體宗旨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      和進行流程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145" name="Google Shape;145;p6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Char char="■"/>
            </a:pPr>
            <a:r>
              <a:rPr b="0" i="0" lang="en-US" sz="36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各位老師〈同學〉大家好，我先自我介紹，我是「○○縣（市）校園危機事件處理安心服務小組」的○老師，目前服務於○○高中，受過校園危機事件處理安心服務的專業訓練。</a:t>
            </a:r>
            <a:endParaRPr/>
          </a:p>
          <a:p>
            <a:pPr indent="-137159" lvl="0" marL="342900" marR="0" rtl="0" algn="l"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3240"/>
              <a:buFont typeface="Noto Sans Symbols"/>
              <a:buNone/>
            </a:pPr>
            <a:r>
              <a:t/>
            </a:r>
            <a:endParaRPr b="0" i="0" sz="36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46" name="Google Shape;146;p6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152" name="Google Shape;152;p7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非常謝謝各位老師（同學、家長）前來參加座談。今天我們會共聚一堂，是因為○○○同學（老師），幾天前不幸發生意外。相信這件事一定帶給大家很大的震驚，所以我們特別舉行這樣一個「安心座談」，來提供大家一個紓解壓力的機會。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</a:pPr>
            <a:r>
              <a:rPr b="0" i="0" lang="en-US" sz="28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為了讓大家有安全感，能暢所欲言，希望您在團體結束後，也為其他人的發言保密。</a:t>
            </a:r>
            <a:endParaRPr/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53" name="Google Shape;153;p7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mo"/>
              <a:buNone/>
            </a:pPr>
            <a:r>
              <a:rPr b="0" i="0" lang="en-US" sz="5400" u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指導語</a:t>
            </a:r>
            <a:endParaRPr/>
          </a:p>
        </p:txBody>
      </p:sp>
      <p:sp>
        <p:nvSpPr>
          <p:cNvPr id="159" name="Google Shape;159;p8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我要特別向大家強調，</a:t>
            </a:r>
            <a:r>
              <a:rPr b="1" i="0" lang="en-US" sz="2400" u="none">
                <a:solidFill>
                  <a:srgbClr val="C00000"/>
                </a:solidFill>
                <a:latin typeface="Arimo"/>
                <a:ea typeface="Arimo"/>
                <a:cs typeface="Arimo"/>
                <a:sym typeface="Arimo"/>
              </a:rPr>
              <a:t>今天不是檢討會議，也不是批鬥大會，我們在這邊是彼此支持而不是互相責難</a:t>
            </a:r>
            <a:r>
              <a:rPr b="0" i="0" lang="en-US" sz="24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。</a:t>
            </a: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希望提供一個安全的機會，讓大家一起回顧這件意外，能夠把心聲跟感受說出來，也研究一下，接下來還有哪些事情必須做，一起來共度難關。</a:t>
            </a:r>
            <a:endParaRPr/>
          </a:p>
          <a:p>
            <a:pPr indent="-342900" lvl="0" marL="342900" marR="0" rtl="0" algn="l">
              <a:lnSpc>
                <a:spcPct val="145833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今天的程序，我來跟大家報告一下，</a:t>
            </a:r>
            <a:r>
              <a:rPr b="1" i="0" lang="en-US" sz="2400" u="none">
                <a:solidFill>
                  <a:srgbClr val="C00000"/>
                </a:solidFill>
                <a:latin typeface="Arimo"/>
                <a:ea typeface="Arimo"/>
                <a:cs typeface="Arimo"/>
                <a:sym typeface="Arimo"/>
              </a:rPr>
              <a:t>我們會一個人一個人輪下去</a:t>
            </a:r>
            <a:r>
              <a:rPr b="0" i="0" lang="en-US" sz="24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，</a:t>
            </a:r>
            <a:r>
              <a:rPr b="0" i="0" lang="en-US" sz="2400" u="none">
                <a:solidFill>
                  <a:srgbClr val="000066"/>
                </a:solidFill>
                <a:latin typeface="Arimo"/>
                <a:ea typeface="Arimo"/>
                <a:cs typeface="Arimo"/>
                <a:sym typeface="Arimo"/>
              </a:rPr>
              <a:t>每個人有四五次的發言機會。第一圈我會先邀請每個人先介紹一下您自己，先談一談我怎麼稱呼您，（以及您在學校裡的職稱是什麼）特別是您跟○○○同學（老師）大概認識多久，你們的關係是什麼，幫我了解大家的親疏遠近。</a:t>
            </a:r>
            <a:endParaRPr/>
          </a:p>
          <a:p>
            <a:pPr indent="-20574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</a:pPr>
            <a:r>
              <a:t/>
            </a:r>
            <a:endParaRPr b="0" i="0" sz="2400" u="none">
              <a:solidFill>
                <a:srgbClr val="000066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160" name="Google Shape;160;p8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二、還原現場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輪流敘說意外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SzPts val="5940"/>
              <a:buNone/>
            </a:pPr>
            <a:r>
              <a:rPr b="0" i="0" lang="en-US" sz="6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事件始末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2007-04-18T06:10:10Z</dcterms:created>
  <dc:creator>admin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str>TC011271031028</vt:lpstr>
  </property>
</Properties>
</file>