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28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420010-8C54-4F77-8021-F11976B6DE56}">
  <a:tblStyle styleId="{36420010-8C54-4F77-8021-F11976B6DE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57" autoAdjust="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2cb0330dc_17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2cb0330dc_17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e1e592b19_1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e1e592b19_1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7e1e592b19_3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7e1e592b19_3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7e1e592b19_3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7e1e592b19_1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7e1e592b19_1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7e1e592b19_1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7e1e592b19_1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7e1e592b19_1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7e1e592b19_10_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7e1e592b19_1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g7e1e592b19_10_1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7e1e592b19_10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原橙黃色字可能在簡報放映時難以看見，故改成較顯色的深紅色 by 手(下幾頁亦同）</a:t>
            </a:r>
            <a:endParaRPr/>
          </a:p>
        </p:txBody>
      </p:sp>
      <p:sp>
        <p:nvSpPr>
          <p:cNvPr id="385" name="Google Shape;3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52cb0330dc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52cb0330dc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52cb0330dc_1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52cb0330dc_1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7e1e592b19_19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7e1e592b19_19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7e1e592b19_19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7e1e592b19_19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7e1e592b19_24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g7e1e592b19_24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仅标题">
  <p:cSld name="1_仅标题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>
  <p:cSld name="1_标题幻灯片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629841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0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0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首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BD556A6-A3A3-4FF5-8981-F880BE479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57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1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326569" y="551544"/>
            <a:ext cx="8480100" cy="5775900"/>
          </a:xfrm>
          <a:prstGeom prst="roundRect">
            <a:avLst>
              <a:gd name="adj" fmla="val 9362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A913E22-2DAC-4E66-A3F7-6B4128F54F98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9159209" cy="685779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4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1297175" y="2011688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安心講座</a:t>
            </a:r>
            <a:br>
              <a:rPr lang="zh-TW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600" b="1">
                <a:solidFill>
                  <a:srgbClr val="45818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關於意外事件的影響</a:t>
            </a:r>
            <a:br>
              <a:rPr lang="zh-TW" sz="3600" b="1">
                <a:solidFill>
                  <a:srgbClr val="45818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600" b="1">
                <a:solidFill>
                  <a:srgbClr val="45818E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及事件後的自我觀照</a:t>
            </a:r>
            <a:endParaRPr sz="4000" b="1">
              <a:solidFill>
                <a:srgbClr val="45818E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906775" y="4302925"/>
            <a:ext cx="6248400" cy="1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endParaRPr/>
          </a:p>
          <a:p>
            <a:pPr marL="0" lvl="0" indent="0" algn="r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endParaRPr/>
          </a:p>
          <a:p>
            <a:pPr marL="0" lvl="0" indent="0" algn="r" rtl="0"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lang="zh-TW">
                <a:solidFill>
                  <a:srgbClr val="134F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臺南市教育局學生輔導諮商中心</a:t>
            </a:r>
            <a:endParaRPr>
              <a:solidFill>
                <a:srgbClr val="134F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zh-TW">
                <a:solidFill>
                  <a:srgbClr val="134F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主講者：   </a:t>
            </a:r>
            <a:endParaRPr>
              <a:solidFill>
                <a:srgbClr val="134F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None/>
            </a:pPr>
            <a:r>
              <a:rPr lang="zh-TW">
                <a:solidFill>
                  <a:srgbClr val="134F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協助者：</a:t>
            </a:r>
            <a:endParaRPr>
              <a:solidFill>
                <a:srgbClr val="134F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Arial"/>
              <a:buNone/>
            </a:pPr>
            <a:endParaRPr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7526775" y="6316500"/>
            <a:ext cx="1403100" cy="5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 dirty="0"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1054350" y="1303350"/>
            <a:ext cx="70353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關於發生了這件事......</a:t>
            </a:r>
            <a:endParaRPr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9" name="Google Shape;99;p16"/>
          <p:cNvSpPr txBox="1">
            <a:spLocks noGrp="1"/>
          </p:cNvSpPr>
          <p:nvPr>
            <p:ph type="body" idx="1"/>
          </p:nvPr>
        </p:nvSpPr>
        <p:spPr>
          <a:xfrm>
            <a:off x="1102650" y="2158825"/>
            <a:ext cx="6938700" cy="3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73763"/>
              </a:buClr>
              <a:buSzPts val="3200"/>
              <a:buFont typeface="Microsoft JhengHei"/>
              <a:buAutoNum type="arabicPeriod"/>
            </a:pPr>
            <a:r>
              <a:rPr lang="zh-TW" sz="32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你是從哪裡知道的?</a:t>
            </a:r>
            <a:endParaRPr sz="28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200"/>
              <a:buFont typeface="Microsoft JhengHei"/>
              <a:buAutoNum type="arabicPeriod"/>
            </a:pPr>
            <a:r>
              <a:rPr lang="zh-TW" sz="32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當時你正在做甚麼? </a:t>
            </a:r>
            <a:endParaRPr sz="32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200"/>
              <a:buFont typeface="Microsoft JhengHei"/>
              <a:buAutoNum type="arabicPeriod"/>
            </a:pPr>
            <a:r>
              <a:rPr lang="zh-TW" sz="32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事件後，你當下的反應?</a:t>
            </a:r>
            <a:endParaRPr sz="32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200"/>
              <a:buFont typeface="Microsoft JhengHei"/>
              <a:buAutoNum type="arabicPeriod"/>
            </a:pPr>
            <a:r>
              <a:rPr lang="zh-TW" sz="32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接下來你做了什麼?</a:t>
            </a:r>
            <a:endParaRPr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209550" algn="l" rtl="0">
              <a:spcBef>
                <a:spcPts val="2200"/>
              </a:spcBef>
              <a:spcAft>
                <a:spcPts val="0"/>
              </a:spcAft>
              <a:buSzPts val="2100"/>
              <a:buNone/>
            </a:pPr>
            <a:endParaRPr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5225" y="4803475"/>
            <a:ext cx="32099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777650" y="915775"/>
            <a:ext cx="54984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這件事和自己的關係</a:t>
            </a:r>
            <a:endParaRPr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4791250" y="3200450"/>
            <a:ext cx="3539100" cy="2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51C7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請依照自己的</a:t>
            </a:r>
            <a:r>
              <a:rPr lang="zh-TW" sz="2400">
                <a:solidFill>
                  <a:srgbClr val="351C75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感覺</a:t>
            </a:r>
            <a:endParaRPr sz="2400">
              <a:solidFill>
                <a:srgbClr val="351C75"/>
              </a:solidFill>
              <a:highlight>
                <a:srgbClr val="EAD1D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越</a:t>
            </a:r>
            <a:r>
              <a:rPr lang="zh-TW" sz="2400" b="1">
                <a:solidFill>
                  <a:srgbClr val="CC4125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內</a:t>
            </a:r>
            <a:r>
              <a:rPr lang="zh-TW" sz="24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圈代表感受越深</a:t>
            </a:r>
            <a:endParaRPr sz="24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7376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越外則越無感或無關。</a:t>
            </a:r>
            <a:endParaRPr sz="2400">
              <a:solidFill>
                <a:srgbClr val="07376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108" name="Google Shape;108;p17"/>
          <p:cNvGrpSpPr/>
          <p:nvPr/>
        </p:nvGrpSpPr>
        <p:grpSpPr>
          <a:xfrm>
            <a:off x="1553575" y="2609450"/>
            <a:ext cx="2880000" cy="2880000"/>
            <a:chOff x="1810525" y="2589700"/>
            <a:chExt cx="2880000" cy="2880000"/>
          </a:xfrm>
        </p:grpSpPr>
        <p:sp>
          <p:nvSpPr>
            <p:cNvPr id="109" name="Google Shape;109;p17"/>
            <p:cNvSpPr/>
            <p:nvPr/>
          </p:nvSpPr>
          <p:spPr>
            <a:xfrm>
              <a:off x="1810525" y="2589700"/>
              <a:ext cx="2880000" cy="2880000"/>
            </a:xfrm>
            <a:prstGeom prst="ellipse">
              <a:avLst/>
            </a:prstGeom>
            <a:solidFill>
              <a:srgbClr val="FEF7E6"/>
            </a:solidFill>
            <a:ln w="952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2080525" y="2859700"/>
              <a:ext cx="2340000" cy="2340000"/>
            </a:xfrm>
            <a:prstGeom prst="ellipse">
              <a:avLst/>
            </a:prstGeom>
            <a:solidFill>
              <a:srgbClr val="FFF1CD"/>
            </a:solidFill>
            <a:ln w="952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2350525" y="3129700"/>
              <a:ext cx="1800000" cy="1800000"/>
            </a:xfrm>
            <a:prstGeom prst="ellipse">
              <a:avLst/>
            </a:prstGeom>
            <a:solidFill>
              <a:srgbClr val="FFEAB6"/>
            </a:solidFill>
            <a:ln w="952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2620525" y="3399700"/>
              <a:ext cx="1260000" cy="1260000"/>
            </a:xfrm>
            <a:prstGeom prst="ellipse">
              <a:avLst/>
            </a:prstGeom>
            <a:solidFill>
              <a:srgbClr val="FBDE8C"/>
            </a:solidFill>
            <a:ln w="952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2890525" y="3669700"/>
              <a:ext cx="720000" cy="720000"/>
            </a:xfrm>
            <a:prstGeom prst="ellipse">
              <a:avLst/>
            </a:prstGeom>
            <a:solidFill>
              <a:srgbClr val="CC4125"/>
            </a:solidFill>
            <a:ln w="952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FFF2CC">
                  <a:alpha val="1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C4125"/>
                </a:solidFill>
                <a:highlight>
                  <a:srgbClr val="CC4125"/>
                </a:highlight>
              </a:endParaRPr>
            </a:p>
          </p:txBody>
        </p:sp>
      </p:grp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1365450" y="1202925"/>
            <a:ext cx="2691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問問自己</a:t>
            </a:r>
            <a:endParaRPr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1365450" y="2394925"/>
            <a:ext cx="7149900" cy="27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520"/>
              <a:buFont typeface="Noto Sans Symbols"/>
              <a:buNone/>
            </a:pPr>
            <a:r>
              <a:rPr lang="zh-TW" sz="3600">
                <a:solidFill>
                  <a:srgbClr val="134F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自己的心情怎麼了?</a:t>
            </a:r>
            <a:endParaRPr sz="3600">
              <a:solidFill>
                <a:srgbClr val="134F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520"/>
              <a:buFont typeface="Noto Sans Symbols"/>
              <a:buNone/>
            </a:pPr>
            <a:r>
              <a:rPr lang="zh-TW" sz="3600">
                <a:solidFill>
                  <a:srgbClr val="134F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你身體或心理有什麼不同？</a:t>
            </a:r>
            <a:endParaRPr sz="3600">
              <a:solidFill>
                <a:srgbClr val="134F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520"/>
              <a:buFont typeface="Noto Sans Symbols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3550" y="5033950"/>
            <a:ext cx="32099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4496282" y="2111156"/>
            <a:ext cx="1325665" cy="1471197"/>
          </a:xfrm>
          <a:custGeom>
            <a:avLst/>
            <a:gdLst/>
            <a:ahLst/>
            <a:cxnLst/>
            <a:rect l="l" t="t" r="r" b="b"/>
            <a:pathLst>
              <a:path w="972" h="972" extrusionOk="0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7BBCAD"/>
          </a:soli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4591836" y="2214178"/>
            <a:ext cx="1127243" cy="1252723"/>
          </a:xfrm>
          <a:custGeom>
            <a:avLst/>
            <a:gdLst/>
            <a:ahLst/>
            <a:cxnLst/>
            <a:rect l="l" t="t" r="r" b="b"/>
            <a:pathLst>
              <a:path w="916" h="917" extrusionOk="0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4734688" y="2372714"/>
            <a:ext cx="841500" cy="934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9000021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0" name="Google Shape;130;p19"/>
          <p:cNvSpPr/>
          <p:nvPr/>
        </p:nvSpPr>
        <p:spPr>
          <a:xfrm rot="-5400000">
            <a:off x="2614214" y="1757166"/>
            <a:ext cx="1920167" cy="1730216"/>
          </a:xfrm>
          <a:custGeom>
            <a:avLst/>
            <a:gdLst/>
            <a:ahLst/>
            <a:cxnLst/>
            <a:rect l="l" t="t" r="r" b="b"/>
            <a:pathLst>
              <a:path w="972" h="972" extrusionOk="0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9AE5E9"/>
          </a:soli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1" name="Google Shape;131;p19"/>
          <p:cNvSpPr/>
          <p:nvPr/>
        </p:nvSpPr>
        <p:spPr>
          <a:xfrm rot="-5400000">
            <a:off x="2750607" y="1890935"/>
            <a:ext cx="1632761" cy="1473275"/>
          </a:xfrm>
          <a:custGeom>
            <a:avLst/>
            <a:gdLst/>
            <a:ahLst/>
            <a:cxnLst/>
            <a:rect l="l" t="t" r="r" b="b"/>
            <a:pathLst>
              <a:path w="916" h="917" extrusionOk="0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2" name="Google Shape;132;p19"/>
          <p:cNvSpPr/>
          <p:nvPr/>
        </p:nvSpPr>
        <p:spPr>
          <a:xfrm rot="-5400000">
            <a:off x="2956946" y="2077985"/>
            <a:ext cx="1218900" cy="10992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9000021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3" name="Google Shape;133;p19"/>
          <p:cNvSpPr/>
          <p:nvPr/>
        </p:nvSpPr>
        <p:spPr>
          <a:xfrm rot="10800000" flipH="1">
            <a:off x="4496282" y="3647142"/>
            <a:ext cx="1993460" cy="2212308"/>
          </a:xfrm>
          <a:custGeom>
            <a:avLst/>
            <a:gdLst/>
            <a:ahLst/>
            <a:cxnLst/>
            <a:rect l="l" t="t" r="r" b="b"/>
            <a:pathLst>
              <a:path w="972" h="972" extrusionOk="0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9AE5E9"/>
          </a:soli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4" name="Google Shape;134;p19"/>
          <p:cNvSpPr/>
          <p:nvPr/>
        </p:nvSpPr>
        <p:spPr>
          <a:xfrm rot="10800000" flipH="1">
            <a:off x="4639972" y="3820754"/>
            <a:ext cx="1695085" cy="1883779"/>
          </a:xfrm>
          <a:custGeom>
            <a:avLst/>
            <a:gdLst/>
            <a:ahLst/>
            <a:cxnLst/>
            <a:rect l="l" t="t" r="r" b="b"/>
            <a:pathLst>
              <a:path w="916" h="917" extrusionOk="0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5" name="Google Shape;135;p19"/>
          <p:cNvSpPr/>
          <p:nvPr/>
        </p:nvSpPr>
        <p:spPr>
          <a:xfrm rot="10800000" flipH="1">
            <a:off x="4854785" y="4060635"/>
            <a:ext cx="1265400" cy="14055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9000021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6" name="Google Shape;136;p19"/>
          <p:cNvSpPr/>
          <p:nvPr/>
        </p:nvSpPr>
        <p:spPr>
          <a:xfrm rot="-5400000" flipH="1">
            <a:off x="2876961" y="3728443"/>
            <a:ext cx="1643749" cy="1481143"/>
          </a:xfrm>
          <a:custGeom>
            <a:avLst/>
            <a:gdLst/>
            <a:ahLst/>
            <a:cxnLst/>
            <a:rect l="l" t="t" r="r" b="b"/>
            <a:pathLst>
              <a:path w="972" h="972" extrusionOk="0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rgbClr val="7BBCAD"/>
          </a:soli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7" name="Google Shape;137;p19"/>
          <p:cNvSpPr/>
          <p:nvPr/>
        </p:nvSpPr>
        <p:spPr>
          <a:xfrm rot="-5400000" flipH="1">
            <a:off x="2993717" y="3833887"/>
            <a:ext cx="1397718" cy="1261191"/>
          </a:xfrm>
          <a:custGeom>
            <a:avLst/>
            <a:gdLst/>
            <a:ahLst/>
            <a:cxnLst/>
            <a:rect l="l" t="t" r="r" b="b"/>
            <a:pathLst>
              <a:path w="916" h="917" extrusionOk="0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8" name="Google Shape;138;p19"/>
          <p:cNvSpPr/>
          <p:nvPr/>
        </p:nvSpPr>
        <p:spPr>
          <a:xfrm rot="-5400000" flipH="1">
            <a:off x="3170289" y="3994054"/>
            <a:ext cx="1043400" cy="9408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9000021" scaled="0"/>
          </a:gradFill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139" name="Google Shape;139;p19"/>
          <p:cNvCxnSpPr/>
          <p:nvPr/>
        </p:nvCxnSpPr>
        <p:spPr>
          <a:xfrm rot="10800000">
            <a:off x="2413579" y="2169478"/>
            <a:ext cx="425700" cy="300000"/>
          </a:xfrm>
          <a:prstGeom prst="straightConnector1">
            <a:avLst/>
          </a:prstGeom>
          <a:noFill/>
          <a:ln w="9525" cap="flat" cmpd="sng">
            <a:solidFill>
              <a:srgbClr val="4276A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0" name="Google Shape;140;p19"/>
          <p:cNvCxnSpPr/>
          <p:nvPr/>
        </p:nvCxnSpPr>
        <p:spPr>
          <a:xfrm rot="10800000">
            <a:off x="863501" y="2169513"/>
            <a:ext cx="1550100" cy="0"/>
          </a:xfrm>
          <a:prstGeom prst="straightConnector1">
            <a:avLst/>
          </a:prstGeom>
          <a:noFill/>
          <a:ln w="9525" cap="flat" cmpd="sng">
            <a:solidFill>
              <a:srgbClr val="4276AA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41" name="Google Shape;141;p19"/>
          <p:cNvCxnSpPr/>
          <p:nvPr/>
        </p:nvCxnSpPr>
        <p:spPr>
          <a:xfrm flipH="1">
            <a:off x="2532563" y="4348953"/>
            <a:ext cx="425700" cy="300000"/>
          </a:xfrm>
          <a:prstGeom prst="straightConnector1">
            <a:avLst/>
          </a:prstGeom>
          <a:noFill/>
          <a:ln w="9525" cap="flat" cmpd="sng">
            <a:solidFill>
              <a:srgbClr val="40A69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2" name="Google Shape;142;p19"/>
          <p:cNvCxnSpPr/>
          <p:nvPr/>
        </p:nvCxnSpPr>
        <p:spPr>
          <a:xfrm rot="10800000">
            <a:off x="1151685" y="4648916"/>
            <a:ext cx="1380900" cy="0"/>
          </a:xfrm>
          <a:prstGeom prst="straightConnector1">
            <a:avLst/>
          </a:prstGeom>
          <a:noFill/>
          <a:ln w="9525" cap="flat" cmpd="sng">
            <a:solidFill>
              <a:srgbClr val="40A69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143" name="Google Shape;143;p19"/>
          <p:cNvCxnSpPr/>
          <p:nvPr/>
        </p:nvCxnSpPr>
        <p:spPr>
          <a:xfrm rot="10800000" flipH="1">
            <a:off x="5719078" y="2153650"/>
            <a:ext cx="425700" cy="300000"/>
          </a:xfrm>
          <a:prstGeom prst="straightConnector1">
            <a:avLst/>
          </a:prstGeom>
          <a:noFill/>
          <a:ln w="9525" cap="flat" cmpd="sng">
            <a:solidFill>
              <a:srgbClr val="178AA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4" name="Google Shape;144;p19"/>
          <p:cNvCxnSpPr/>
          <p:nvPr/>
        </p:nvCxnSpPr>
        <p:spPr>
          <a:xfrm>
            <a:off x="6144757" y="2153684"/>
            <a:ext cx="1336800" cy="0"/>
          </a:xfrm>
          <a:prstGeom prst="straightConnector1">
            <a:avLst/>
          </a:prstGeom>
          <a:noFill/>
          <a:ln w="9525" cap="flat" cmpd="sng">
            <a:solidFill>
              <a:srgbClr val="178AA1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45" name="Google Shape;145;p19"/>
          <p:cNvSpPr txBox="1"/>
          <p:nvPr/>
        </p:nvSpPr>
        <p:spPr>
          <a:xfrm>
            <a:off x="766382" y="1689011"/>
            <a:ext cx="15501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7376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不敢相信</a:t>
            </a:r>
            <a:endParaRPr sz="2600" b="1">
              <a:solidFill>
                <a:srgbClr val="07376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578550" y="2218689"/>
            <a:ext cx="2037600" cy="10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26262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「怎麼可能？」</a:t>
            </a:r>
            <a:endParaRPr sz="1500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26262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「騙人！」</a:t>
            </a:r>
            <a:endParaRPr sz="1500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26262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「不是他／她吧」</a:t>
            </a:r>
            <a:endParaRPr sz="1500" b="1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147" name="Google Shape;147;p19"/>
          <p:cNvCxnSpPr/>
          <p:nvPr/>
        </p:nvCxnSpPr>
        <p:spPr>
          <a:xfrm>
            <a:off x="6229624" y="4112164"/>
            <a:ext cx="446100" cy="192600"/>
          </a:xfrm>
          <a:prstGeom prst="straightConnector1">
            <a:avLst/>
          </a:prstGeom>
          <a:noFill/>
          <a:ln w="9525" cap="flat" cmpd="sng">
            <a:solidFill>
              <a:srgbClr val="5268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8" name="Google Shape;148;p19"/>
          <p:cNvCxnSpPr/>
          <p:nvPr/>
        </p:nvCxnSpPr>
        <p:spPr>
          <a:xfrm>
            <a:off x="6675967" y="4304778"/>
            <a:ext cx="1596300" cy="0"/>
          </a:xfrm>
          <a:prstGeom prst="straightConnector1">
            <a:avLst/>
          </a:prstGeom>
          <a:noFill/>
          <a:ln w="9525" cap="flat" cmpd="sng">
            <a:solidFill>
              <a:srgbClr val="5268A5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49" name="Google Shape;149;p19"/>
          <p:cNvSpPr txBox="1"/>
          <p:nvPr/>
        </p:nvSpPr>
        <p:spPr>
          <a:xfrm>
            <a:off x="3319345" y="2376070"/>
            <a:ext cx="4653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不</a:t>
            </a:r>
            <a:endParaRPr sz="3000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3460694" y="4163791"/>
            <a:ext cx="4653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滿</a:t>
            </a:r>
            <a:endParaRPr sz="3000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876180" y="4140139"/>
            <a:ext cx="15501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滿腔憤怒</a:t>
            </a:r>
            <a:endParaRPr sz="2600" b="1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705642" y="4752888"/>
            <a:ext cx="21690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怪同學或老師疏失、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怪醫療人員太慢、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怪老天不長眼睛。</a:t>
            </a:r>
            <a:endParaRPr sz="1500" b="1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4887976" y="2544506"/>
            <a:ext cx="4653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心</a:t>
            </a:r>
            <a:endParaRPr sz="3000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6968822" y="3807102"/>
            <a:ext cx="15501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憂鬱自責</a:t>
            </a:r>
            <a:endParaRPr sz="2600" b="1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6282776" y="1644225"/>
            <a:ext cx="15501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心存盼望</a:t>
            </a:r>
            <a:endParaRPr sz="2600" b="1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6222175" y="2226345"/>
            <a:ext cx="20376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祈求奇蹟，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和上天討價還價，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不願放棄急救</a:t>
            </a:r>
            <a:endParaRPr sz="1500" b="1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6677250" y="4500234"/>
            <a:ext cx="2037600" cy="12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950" tIns="40475" rIns="80950" bIns="40475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沉重灰心、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懊悔遺憾、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哭泣失眠、</a:t>
            </a:r>
            <a:endParaRPr sz="1500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內咎羞愧。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1500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 sz="1500" b="1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5256863" y="4458554"/>
            <a:ext cx="465300" cy="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00206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憂</a:t>
            </a:r>
            <a:endParaRPr sz="3000">
              <a:solidFill>
                <a:srgbClr val="00206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766375" y="790800"/>
            <a:ext cx="6083100" cy="8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可能會有的</a:t>
            </a:r>
            <a:r>
              <a:rPr lang="zh-TW" sz="4400" b="1">
                <a:solidFill>
                  <a:srgbClr val="1C4587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情緒</a:t>
            </a:r>
            <a:r>
              <a:rPr lang="zh-TW" sz="44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反應</a:t>
            </a:r>
            <a:endParaRPr sz="4400"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0" name="Google Shape;160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644000" y="767950"/>
            <a:ext cx="7010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A64D79"/>
                </a:solidFill>
                <a:highlight>
                  <a:srgbClr val="D9D9D9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意外後可能出現的壓力反應</a:t>
            </a:r>
            <a:r>
              <a:rPr lang="zh-TW" sz="3600" b="1">
                <a:solidFill>
                  <a:srgbClr val="A64D79"/>
                </a:solidFill>
                <a:highlight>
                  <a:srgbClr val="D9D9D9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b="1">
              <a:solidFill>
                <a:srgbClr val="A64D79"/>
              </a:solidFill>
              <a:highlight>
                <a:srgbClr val="D9D9D9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550" y="2012375"/>
            <a:ext cx="3905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0550" y="4370750"/>
            <a:ext cx="39052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1281075" y="1969450"/>
            <a:ext cx="60837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疲累、無力、吃不下</a:t>
            </a:r>
            <a:r>
              <a:rPr lang="zh-TW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睡不好或一直睡、做惡夢</a:t>
            </a:r>
            <a:r>
              <a:rPr lang="zh-TW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頭痛、頭暈、胃不舒服、噁心想吐、拉肚子、便秘、胸悶（像壓著大石頭）、喘不過來、心跳加速</a:t>
            </a:r>
            <a:r>
              <a:rPr lang="zh-TW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38761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全身緊繃、冒冷汗</a:t>
            </a:r>
            <a:r>
              <a:rPr lang="zh-TW" sz="1800" b="1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	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679275" y="2012375"/>
            <a:ext cx="755400" cy="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生理</a:t>
            </a:r>
            <a:endParaRPr sz="1800"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1754575" y="5057919"/>
            <a:ext cx="6180300" cy="7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震驚、害怕、否認</a:t>
            </a:r>
            <a:r>
              <a:rPr lang="zh-TW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埋怨自己或相關的其他人</a:t>
            </a:r>
            <a:endParaRPr>
              <a:solidFill>
                <a:srgbClr val="45818E"/>
              </a:solidFill>
              <a:highlight>
                <a:srgbClr val="EAD1D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r" rtl="0">
              <a:lnSpc>
                <a:spcPct val="13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憂鬱、沮喪、焦慮、緊張</a:t>
            </a:r>
            <a:r>
              <a:rPr lang="zh-TW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45818E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脾氣暴躁、猶豫不決、遺憾等等</a:t>
            </a:r>
            <a:endParaRPr>
              <a:solidFill>
                <a:srgbClr val="45818E"/>
              </a:solidFill>
              <a:highlight>
                <a:srgbClr val="EAD1DC"/>
              </a:highlight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369200" y="4303025"/>
            <a:ext cx="57960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A64D79"/>
                </a:solidFill>
                <a:highlight>
                  <a:srgbClr val="CFE2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畫面歷歷在目、注意力不集中（恍神）、不由自主的念頭、覺得沒有人可以依靠</a:t>
            </a:r>
            <a:r>
              <a:rPr lang="zh-TW">
                <a:solidFill>
                  <a:srgbClr val="A64D79"/>
                </a:solidFill>
                <a:highlight>
                  <a:srgbClr val="CFE2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A64D79"/>
                </a:solidFill>
                <a:highlight>
                  <a:srgbClr val="CFE2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不想接受別人的幫助</a:t>
            </a:r>
            <a:endParaRPr>
              <a:solidFill>
                <a:srgbClr val="A64D79"/>
              </a:solidFill>
              <a:highlight>
                <a:srgbClr val="CFE2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708113" y="4394825"/>
            <a:ext cx="755400" cy="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認知</a:t>
            </a:r>
            <a:endParaRPr sz="1800"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1886300" y="3080525"/>
            <a:ext cx="6083700" cy="11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134F5C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議論紛紛或避而不談、掉淚、自責、指責別人</a:t>
            </a:r>
            <a:r>
              <a:rPr lang="zh-TW">
                <a:solidFill>
                  <a:srgbClr val="134F5C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134F5C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坐立不安、拚命做事、一直往外跑</a:t>
            </a:r>
            <a:r>
              <a:rPr lang="zh-TW">
                <a:solidFill>
                  <a:srgbClr val="134F5C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sz="1800">
                <a:solidFill>
                  <a:srgbClr val="134F5C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特別黏人或特別想獨處、常罵人、易發生衝突、對聲音敏感、不想上學、注意力不集中</a:t>
            </a:r>
            <a:endParaRPr>
              <a:solidFill>
                <a:srgbClr val="134F5C"/>
              </a:solidFill>
              <a:highlight>
                <a:srgbClr val="D9EAD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263" y="3192900"/>
            <a:ext cx="39052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/>
          <p:nvPr/>
        </p:nvSpPr>
        <p:spPr>
          <a:xfrm>
            <a:off x="7995050" y="3176850"/>
            <a:ext cx="755400" cy="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行為</a:t>
            </a:r>
            <a:endParaRPr sz="1800"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1300" y="5334825"/>
            <a:ext cx="39052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/>
        </p:nvSpPr>
        <p:spPr>
          <a:xfrm>
            <a:off x="7934838" y="5258625"/>
            <a:ext cx="755400" cy="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情緒</a:t>
            </a:r>
            <a:endParaRPr sz="1800"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8" name="Google Shape;178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>
            <a:spLocks noGrp="1"/>
          </p:cNvSpPr>
          <p:nvPr>
            <p:ph type="body" idx="1"/>
          </p:nvPr>
        </p:nvSpPr>
        <p:spPr>
          <a:xfrm>
            <a:off x="574275" y="1485788"/>
            <a:ext cx="8229600" cy="44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3600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自己哪些部分</a:t>
            </a:r>
            <a:r>
              <a:rPr lang="zh-TW" sz="3600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和原有的日常生活</a:t>
            </a: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不同</a:t>
            </a:r>
            <a:endParaRPr sz="3200" b="1">
              <a:solidFill>
                <a:srgbClr val="1C4587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請大家將這些</a:t>
            </a:r>
            <a:r>
              <a:rPr lang="zh-TW" sz="3600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寫下來</a:t>
            </a: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或者</a:t>
            </a:r>
            <a:r>
              <a:rPr lang="zh-TW" sz="3600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畫出來</a:t>
            </a:r>
            <a:endParaRPr sz="3600"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240"/>
              <a:buNone/>
            </a:pPr>
            <a:endParaRPr sz="3200">
              <a:solidFill>
                <a:srgbClr val="595959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2100"/>
              <a:buNone/>
            </a:pPr>
            <a:endParaRPr>
              <a:latin typeface="BiauKai"/>
              <a:ea typeface="BiauKai"/>
              <a:cs typeface="BiauKai"/>
              <a:sym typeface="BiauKai"/>
            </a:endParaRPr>
          </a:p>
        </p:txBody>
      </p:sp>
      <p:pic>
        <p:nvPicPr>
          <p:cNvPr id="184" name="Google Shape;18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3125" y="3230171"/>
            <a:ext cx="7011900" cy="301982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>
            <a:spLocks noGrp="1"/>
          </p:cNvSpPr>
          <p:nvPr>
            <p:ph type="title"/>
          </p:nvPr>
        </p:nvSpPr>
        <p:spPr>
          <a:xfrm>
            <a:off x="730825" y="816102"/>
            <a:ext cx="62160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創傷後壓力反應</a:t>
            </a:r>
            <a:endParaRPr sz="18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91" name="Google Shape;191;p22"/>
          <p:cNvSpPr txBox="1">
            <a:spLocks noGrp="1"/>
          </p:cNvSpPr>
          <p:nvPr>
            <p:ph type="body" idx="1"/>
          </p:nvPr>
        </p:nvSpPr>
        <p:spPr>
          <a:xfrm>
            <a:off x="1699650" y="2042900"/>
            <a:ext cx="5825100" cy="4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274E13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面臨嚴重的事件後</a:t>
            </a:r>
            <a:r>
              <a:rPr lang="zh-TW" sz="2600">
                <a:solidFill>
                  <a:srgbClr val="274E13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endParaRPr sz="2600">
              <a:solidFill>
                <a:srgbClr val="274E13"/>
              </a:solidFill>
              <a:highlight>
                <a:srgbClr val="EAD1D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274E13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常有這些反應：</a:t>
            </a:r>
            <a:r>
              <a:rPr lang="zh-TW" sz="3000" b="1">
                <a:solidFill>
                  <a:srgbClr val="274E13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endParaRPr sz="3000" b="1">
              <a:solidFill>
                <a:srgbClr val="274E13"/>
              </a:solidFill>
              <a:highlight>
                <a:srgbClr val="EAD1D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274E13"/>
              </a:solidFill>
              <a:highlight>
                <a:srgbClr val="EAD1D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經驗重現</a:t>
            </a:r>
            <a:endParaRPr sz="3000" b="1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逃避或麻痺</a:t>
            </a:r>
            <a:endParaRPr sz="3000" b="1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神經緊繃</a:t>
            </a:r>
            <a:endParaRPr sz="3000" b="1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800100" lvl="0" indent="-342900" algn="l" rtl="0">
              <a:lnSpc>
                <a:spcPct val="115000"/>
              </a:lnSpc>
              <a:spcBef>
                <a:spcPts val="720"/>
              </a:spcBef>
              <a:spcAft>
                <a:spcPts val="0"/>
              </a:spcAft>
              <a:buSzPts val="2520"/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靈異事件</a:t>
            </a:r>
            <a:endParaRPr b="1">
              <a:latin typeface="DFKai-SB"/>
              <a:ea typeface="DFKai-SB"/>
              <a:cs typeface="DFKai-SB"/>
              <a:sym typeface="DFKai-SB"/>
            </a:endParaRPr>
          </a:p>
          <a:p>
            <a:pPr marL="342900" lvl="0" indent="-209550" algn="l" rtl="0">
              <a:spcBef>
                <a:spcPts val="600"/>
              </a:spcBef>
              <a:spcAft>
                <a:spcPts val="0"/>
              </a:spcAft>
              <a:buSzPts val="2100"/>
              <a:buNone/>
            </a:pPr>
            <a:endParaRPr b="1"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3813" y="1943818"/>
            <a:ext cx="1680930" cy="421821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2"/>
          <p:cNvSpPr/>
          <p:nvPr/>
        </p:nvSpPr>
        <p:spPr>
          <a:xfrm>
            <a:off x="1945925" y="3461273"/>
            <a:ext cx="173100" cy="180000"/>
          </a:xfrm>
          <a:prstGeom prst="ellipse">
            <a:avLst/>
          </a:prstGeom>
          <a:solidFill>
            <a:srgbClr val="4276AA">
              <a:alpha val="2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9</a:t>
            </a:fld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1945925" y="4041610"/>
            <a:ext cx="173100" cy="180000"/>
          </a:xfrm>
          <a:prstGeom prst="ellipse">
            <a:avLst/>
          </a:prstGeom>
          <a:solidFill>
            <a:srgbClr val="4276AA">
              <a:alpha val="2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1945925" y="4713285"/>
            <a:ext cx="173100" cy="180000"/>
          </a:xfrm>
          <a:prstGeom prst="ellipse">
            <a:avLst/>
          </a:prstGeom>
          <a:solidFill>
            <a:srgbClr val="4276AA">
              <a:alpha val="2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2"/>
          <p:cNvSpPr/>
          <p:nvPr/>
        </p:nvSpPr>
        <p:spPr>
          <a:xfrm>
            <a:off x="1945925" y="5384960"/>
            <a:ext cx="173100" cy="180000"/>
          </a:xfrm>
          <a:prstGeom prst="ellipse">
            <a:avLst/>
          </a:prstGeom>
          <a:solidFill>
            <a:srgbClr val="4276AA">
              <a:alpha val="298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23"/>
          <p:cNvGrpSpPr/>
          <p:nvPr/>
        </p:nvGrpSpPr>
        <p:grpSpPr>
          <a:xfrm>
            <a:off x="3654219" y="3921056"/>
            <a:ext cx="4676952" cy="646072"/>
            <a:chOff x="6129009" y="2150180"/>
            <a:chExt cx="6238431" cy="646331"/>
          </a:xfrm>
        </p:grpSpPr>
        <p:grpSp>
          <p:nvGrpSpPr>
            <p:cNvPr id="204" name="Google Shape;204;p23"/>
            <p:cNvGrpSpPr/>
            <p:nvPr/>
          </p:nvGrpSpPr>
          <p:grpSpPr>
            <a:xfrm>
              <a:off x="6129009" y="2150180"/>
              <a:ext cx="1461759" cy="646331"/>
              <a:chOff x="1382533" y="1744811"/>
              <a:chExt cx="1461759" cy="646331"/>
            </a:xfrm>
          </p:grpSpPr>
          <p:sp>
            <p:nvSpPr>
              <p:cNvPr id="205" name="Google Shape;205;p23"/>
              <p:cNvSpPr/>
              <p:nvPr/>
            </p:nvSpPr>
            <p:spPr>
              <a:xfrm>
                <a:off x="1810523" y="1744812"/>
                <a:ext cx="593101" cy="603382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23"/>
              <p:cNvSpPr/>
              <p:nvPr/>
            </p:nvSpPr>
            <p:spPr>
              <a:xfrm>
                <a:off x="1382533" y="1744811"/>
                <a:ext cx="14617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3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07" name="Google Shape;207;p23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被惡夢糾纏。</a:t>
              </a:r>
              <a:endParaRPr sz="2000"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208" name="Google Shape;208;p23"/>
          <p:cNvSpPr/>
          <p:nvPr/>
        </p:nvSpPr>
        <p:spPr>
          <a:xfrm>
            <a:off x="832888" y="1935625"/>
            <a:ext cx="2592000" cy="3779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1018962" y="2094000"/>
            <a:ext cx="23352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E6913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經驗重現</a:t>
            </a:r>
            <a:endParaRPr sz="3600">
              <a:solidFill>
                <a:srgbClr val="E6913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Kai"/>
              <a:ea typeface="Kai"/>
              <a:cs typeface="Kai"/>
              <a:sym typeface="Kai"/>
            </a:endParaRPr>
          </a:p>
        </p:txBody>
      </p:sp>
      <p:pic>
        <p:nvPicPr>
          <p:cNvPr id="210" name="Google Shape;21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962" y="2738926"/>
            <a:ext cx="2219868" cy="2172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23"/>
          <p:cNvGrpSpPr/>
          <p:nvPr/>
        </p:nvGrpSpPr>
        <p:grpSpPr>
          <a:xfrm>
            <a:off x="3654214" y="4934111"/>
            <a:ext cx="5211333" cy="646072"/>
            <a:chOff x="6129009" y="2150180"/>
            <a:chExt cx="6951224" cy="646331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6129009" y="2150180"/>
              <a:ext cx="1461759" cy="646331"/>
              <a:chOff x="1382533" y="1744811"/>
              <a:chExt cx="1461759" cy="646331"/>
            </a:xfrm>
          </p:grpSpPr>
          <p:sp>
            <p:nvSpPr>
              <p:cNvPr id="213" name="Google Shape;213;p23"/>
              <p:cNvSpPr/>
              <p:nvPr/>
            </p:nvSpPr>
            <p:spPr>
              <a:xfrm>
                <a:off x="1810523" y="1744812"/>
                <a:ext cx="593101" cy="603382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23"/>
              <p:cNvSpPr/>
              <p:nvPr/>
            </p:nvSpPr>
            <p:spPr>
              <a:xfrm>
                <a:off x="1382533" y="1744811"/>
                <a:ext cx="14617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4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15" name="Google Shape;215;p23"/>
            <p:cNvSpPr/>
            <p:nvPr/>
          </p:nvSpPr>
          <p:spPr>
            <a:xfrm>
              <a:off x="7237733" y="2269416"/>
              <a:ext cx="5842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觸景傷情，睹物思人，身心痛苦。</a:t>
              </a:r>
              <a:endParaRPr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216" name="Google Shape;216;p23"/>
          <p:cNvGrpSpPr/>
          <p:nvPr/>
        </p:nvGrpSpPr>
        <p:grpSpPr>
          <a:xfrm>
            <a:off x="3642849" y="1900273"/>
            <a:ext cx="4654105" cy="648801"/>
            <a:chOff x="6129009" y="2147450"/>
            <a:chExt cx="6207957" cy="649061"/>
          </a:xfrm>
        </p:grpSpPr>
        <p:grpSp>
          <p:nvGrpSpPr>
            <p:cNvPr id="217" name="Google Shape;217;p23"/>
            <p:cNvGrpSpPr/>
            <p:nvPr/>
          </p:nvGrpSpPr>
          <p:grpSpPr>
            <a:xfrm>
              <a:off x="6129009" y="2150180"/>
              <a:ext cx="1461759" cy="646331"/>
              <a:chOff x="1382533" y="1744811"/>
              <a:chExt cx="1461759" cy="646331"/>
            </a:xfrm>
          </p:grpSpPr>
          <p:sp>
            <p:nvSpPr>
              <p:cNvPr id="218" name="Google Shape;218;p23"/>
              <p:cNvSpPr/>
              <p:nvPr/>
            </p:nvSpPr>
            <p:spPr>
              <a:xfrm>
                <a:off x="1810523" y="1744812"/>
                <a:ext cx="593101" cy="603382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23"/>
              <p:cNvSpPr/>
              <p:nvPr/>
            </p:nvSpPr>
            <p:spPr>
              <a:xfrm>
                <a:off x="1382533" y="1744811"/>
                <a:ext cx="14617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1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20" name="Google Shape;220;p23"/>
            <p:cNvSpPr/>
            <p:nvPr/>
          </p:nvSpPr>
          <p:spPr>
            <a:xfrm>
              <a:off x="7207250" y="2147450"/>
              <a:ext cx="5129716" cy="33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畫面歷歷在目，不斷浮現聲音或氣味揮之不去。</a:t>
              </a:r>
              <a:endParaRPr sz="2000"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221" name="Google Shape;221;p23"/>
          <p:cNvGrpSpPr/>
          <p:nvPr/>
        </p:nvGrpSpPr>
        <p:grpSpPr>
          <a:xfrm>
            <a:off x="3642959" y="2908096"/>
            <a:ext cx="4654285" cy="646097"/>
            <a:chOff x="6129008" y="2150179"/>
            <a:chExt cx="6207958" cy="646331"/>
          </a:xfrm>
        </p:grpSpPr>
        <p:grpSp>
          <p:nvGrpSpPr>
            <p:cNvPr id="222" name="Google Shape;222;p23"/>
            <p:cNvGrpSpPr/>
            <p:nvPr/>
          </p:nvGrpSpPr>
          <p:grpSpPr>
            <a:xfrm>
              <a:off x="6129008" y="2150179"/>
              <a:ext cx="1461759" cy="646331"/>
              <a:chOff x="1382532" y="1744810"/>
              <a:chExt cx="1461759" cy="646331"/>
            </a:xfrm>
          </p:grpSpPr>
          <p:sp>
            <p:nvSpPr>
              <p:cNvPr id="223" name="Google Shape;223;p23"/>
              <p:cNvSpPr/>
              <p:nvPr/>
            </p:nvSpPr>
            <p:spPr>
              <a:xfrm>
                <a:off x="1810523" y="1744812"/>
                <a:ext cx="593101" cy="603382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23"/>
              <p:cNvSpPr/>
              <p:nvPr/>
            </p:nvSpPr>
            <p:spPr>
              <a:xfrm>
                <a:off x="1382532" y="1744810"/>
                <a:ext cx="14617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2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25" name="Google Shape;225;p23"/>
            <p:cNvSpPr/>
            <p:nvPr/>
          </p:nvSpPr>
          <p:spPr>
            <a:xfrm>
              <a:off x="7207250" y="2238921"/>
              <a:ext cx="5129716" cy="33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不自覺想到當下的情景，勾起強烈情緒或行動。</a:t>
              </a:r>
              <a:endParaRPr sz="2000"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226" name="Google Shape;226;p23"/>
          <p:cNvSpPr txBox="1"/>
          <p:nvPr/>
        </p:nvSpPr>
        <p:spPr>
          <a:xfrm>
            <a:off x="3934925" y="1806575"/>
            <a:ext cx="4359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7" name="Google Shape;227;p23"/>
          <p:cNvSpPr txBox="1"/>
          <p:nvPr/>
        </p:nvSpPr>
        <p:spPr>
          <a:xfrm>
            <a:off x="3934925" y="2852263"/>
            <a:ext cx="5409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2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3934925" y="3921075"/>
            <a:ext cx="4359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3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3934925" y="47654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4</a:t>
            </a:r>
            <a:endParaRPr/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901" y="908077"/>
            <a:ext cx="540900" cy="7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/>
          <p:nvPr/>
        </p:nvSpPr>
        <p:spPr>
          <a:xfrm>
            <a:off x="983625" y="963825"/>
            <a:ext cx="4843200" cy="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44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創傷後壓力反應</a:t>
            </a:r>
            <a:endParaRPr sz="44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4"/>
          <p:cNvGrpSpPr/>
          <p:nvPr/>
        </p:nvGrpSpPr>
        <p:grpSpPr>
          <a:xfrm>
            <a:off x="3642849" y="1900273"/>
            <a:ext cx="4654093" cy="648670"/>
            <a:chOff x="6129009" y="2147450"/>
            <a:chExt cx="6207941" cy="648930"/>
          </a:xfrm>
        </p:grpSpPr>
        <p:grpSp>
          <p:nvGrpSpPr>
            <p:cNvPr id="239" name="Google Shape;239;p24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40" name="Google Shape;240;p24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24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1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42" name="Google Shape;242;p24"/>
            <p:cNvSpPr/>
            <p:nvPr/>
          </p:nvSpPr>
          <p:spPr>
            <a:xfrm>
              <a:off x="7207250" y="2147450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None/>
              </a:pPr>
              <a:r>
                <a:rPr lang="zh-TW" sz="2000">
                  <a:latin typeface="Microsoft JhengHei"/>
                  <a:ea typeface="Microsoft JhengHei"/>
                  <a:cs typeface="Microsoft JhengHei"/>
                  <a:sym typeface="Microsoft JhengHei"/>
                </a:rPr>
                <a:t>避而不談，或想搬家轉學</a:t>
              </a:r>
              <a:endParaRPr sz="2000"/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3642783" y="2908014"/>
            <a:ext cx="4654094" cy="645942"/>
            <a:chOff x="6129008" y="2150179"/>
            <a:chExt cx="6207942" cy="646200"/>
          </a:xfrm>
        </p:grpSpPr>
        <p:grpSp>
          <p:nvGrpSpPr>
            <p:cNvPr id="244" name="Google Shape;244;p24"/>
            <p:cNvGrpSpPr/>
            <p:nvPr/>
          </p:nvGrpSpPr>
          <p:grpSpPr>
            <a:xfrm>
              <a:off x="6129008" y="2150179"/>
              <a:ext cx="1461900" cy="646200"/>
              <a:chOff x="1382532" y="1744810"/>
              <a:chExt cx="1461900" cy="646200"/>
            </a:xfrm>
          </p:grpSpPr>
          <p:sp>
            <p:nvSpPr>
              <p:cNvPr id="245" name="Google Shape;245;p24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24"/>
              <p:cNvSpPr/>
              <p:nvPr/>
            </p:nvSpPr>
            <p:spPr>
              <a:xfrm>
                <a:off x="1382532" y="1744810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2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47" name="Google Shape;247;p24"/>
            <p:cNvSpPr/>
            <p:nvPr/>
          </p:nvSpPr>
          <p:spPr>
            <a:xfrm>
              <a:off x="7207250" y="2238921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None/>
              </a:pPr>
              <a:r>
                <a:rPr lang="zh-TW" sz="2000">
                  <a:latin typeface="Microsoft JhengHei"/>
                  <a:ea typeface="Microsoft JhengHei"/>
                  <a:cs typeface="Microsoft JhengHei"/>
                  <a:sym typeface="Microsoft JhengHei"/>
                </a:rPr>
                <a:t>選擇遺忘或失去記憶</a:t>
              </a:r>
              <a:endParaRPr sz="2000"/>
            </a:p>
          </p:txBody>
        </p:sp>
      </p:grpSp>
      <p:grpSp>
        <p:nvGrpSpPr>
          <p:cNvPr id="248" name="Google Shape;248;p24"/>
          <p:cNvGrpSpPr/>
          <p:nvPr/>
        </p:nvGrpSpPr>
        <p:grpSpPr>
          <a:xfrm>
            <a:off x="3654219" y="3921056"/>
            <a:ext cx="4676952" cy="645942"/>
            <a:chOff x="6129009" y="2150180"/>
            <a:chExt cx="6238431" cy="646200"/>
          </a:xfrm>
        </p:grpSpPr>
        <p:grpSp>
          <p:nvGrpSpPr>
            <p:cNvPr id="249" name="Google Shape;249;p24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50" name="Google Shape;250;p24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24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3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52" name="Google Shape;252;p24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對外界漠不關心，失去興趣</a:t>
              </a:r>
              <a:endParaRPr sz="2000"/>
            </a:p>
          </p:txBody>
        </p:sp>
      </p:grpSp>
      <p:sp>
        <p:nvSpPr>
          <p:cNvPr id="253" name="Google Shape;253;p24"/>
          <p:cNvSpPr/>
          <p:nvPr/>
        </p:nvSpPr>
        <p:spPr>
          <a:xfrm>
            <a:off x="832888" y="1935625"/>
            <a:ext cx="2592000" cy="3779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4"/>
          <p:cNvSpPr txBox="1"/>
          <p:nvPr/>
        </p:nvSpPr>
        <p:spPr>
          <a:xfrm>
            <a:off x="1018962" y="2094000"/>
            <a:ext cx="23352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E6913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逃避麻痺</a:t>
            </a:r>
            <a:endParaRPr sz="3600">
              <a:solidFill>
                <a:srgbClr val="E6913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Kai"/>
              <a:ea typeface="Kai"/>
              <a:cs typeface="Kai"/>
              <a:sym typeface="Kai"/>
            </a:endParaRPr>
          </a:p>
        </p:txBody>
      </p:sp>
      <p:pic>
        <p:nvPicPr>
          <p:cNvPr id="255" name="Google Shape;25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962" y="2738926"/>
            <a:ext cx="2219868" cy="2172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24"/>
          <p:cNvGrpSpPr/>
          <p:nvPr/>
        </p:nvGrpSpPr>
        <p:grpSpPr>
          <a:xfrm>
            <a:off x="3654214" y="4934111"/>
            <a:ext cx="4676952" cy="645942"/>
            <a:chOff x="6129009" y="2150180"/>
            <a:chExt cx="6238431" cy="646200"/>
          </a:xfrm>
        </p:grpSpPr>
        <p:grpSp>
          <p:nvGrpSpPr>
            <p:cNvPr id="257" name="Google Shape;257;p24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58" name="Google Shape;258;p24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4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4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60" name="Google Shape;260;p24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對未來悲觀絕望</a:t>
              </a:r>
              <a:endParaRPr sz="2000">
                <a:solidFill>
                  <a:schemeClr val="dk1"/>
                </a:solidFill>
              </a:endParaRPr>
            </a:p>
          </p:txBody>
        </p:sp>
      </p:grpSp>
      <p:sp>
        <p:nvSpPr>
          <p:cNvPr id="261" name="Google Shape;261;p24"/>
          <p:cNvSpPr txBox="1"/>
          <p:nvPr/>
        </p:nvSpPr>
        <p:spPr>
          <a:xfrm>
            <a:off x="3934925" y="1806575"/>
            <a:ext cx="4359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3934925" y="2852263"/>
            <a:ext cx="5409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2</a:t>
            </a:r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4003600" y="3858000"/>
            <a:ext cx="820500" cy="9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3</a:t>
            </a:r>
            <a:endParaRPr/>
          </a:p>
        </p:txBody>
      </p:sp>
      <p:sp>
        <p:nvSpPr>
          <p:cNvPr id="264" name="Google Shape;264;p24"/>
          <p:cNvSpPr txBox="1"/>
          <p:nvPr/>
        </p:nvSpPr>
        <p:spPr>
          <a:xfrm>
            <a:off x="4003600" y="4857900"/>
            <a:ext cx="724500" cy="1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4</a:t>
            </a:r>
            <a:endParaRPr/>
          </a:p>
        </p:txBody>
      </p:sp>
      <p:sp>
        <p:nvSpPr>
          <p:cNvPr id="265" name="Google Shape;265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  <p:pic>
        <p:nvPicPr>
          <p:cNvPr id="266" name="Google Shape;2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901" y="916027"/>
            <a:ext cx="540900" cy="7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4"/>
          <p:cNvSpPr txBox="1"/>
          <p:nvPr/>
        </p:nvSpPr>
        <p:spPr>
          <a:xfrm>
            <a:off x="983625" y="971775"/>
            <a:ext cx="4843200" cy="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44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創傷後壓力反應</a:t>
            </a:r>
            <a:endParaRPr sz="44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25"/>
          <p:cNvGrpSpPr/>
          <p:nvPr/>
        </p:nvGrpSpPr>
        <p:grpSpPr>
          <a:xfrm>
            <a:off x="3642849" y="1900273"/>
            <a:ext cx="4654093" cy="648670"/>
            <a:chOff x="6129009" y="2147450"/>
            <a:chExt cx="6207941" cy="648930"/>
          </a:xfrm>
        </p:grpSpPr>
        <p:grpSp>
          <p:nvGrpSpPr>
            <p:cNvPr id="274" name="Google Shape;274;p25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75" name="Google Shape;275;p25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25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1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77" name="Google Shape;277;p25"/>
            <p:cNvSpPr/>
            <p:nvPr/>
          </p:nvSpPr>
          <p:spPr>
            <a:xfrm>
              <a:off x="7207250" y="2147450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睡眠：難以入眠或熟睡。</a:t>
              </a:r>
              <a:endParaRPr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None/>
              </a:pPr>
              <a:endParaRPr sz="1800" b="1"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278" name="Google Shape;278;p25"/>
          <p:cNvGrpSpPr/>
          <p:nvPr/>
        </p:nvGrpSpPr>
        <p:grpSpPr>
          <a:xfrm>
            <a:off x="3642858" y="2738914"/>
            <a:ext cx="5147331" cy="645942"/>
            <a:chOff x="6129008" y="2150179"/>
            <a:chExt cx="6865854" cy="646200"/>
          </a:xfrm>
        </p:grpSpPr>
        <p:grpSp>
          <p:nvGrpSpPr>
            <p:cNvPr id="279" name="Google Shape;279;p25"/>
            <p:cNvGrpSpPr/>
            <p:nvPr/>
          </p:nvGrpSpPr>
          <p:grpSpPr>
            <a:xfrm>
              <a:off x="6129008" y="2150179"/>
              <a:ext cx="1461900" cy="646200"/>
              <a:chOff x="1382532" y="1744810"/>
              <a:chExt cx="1461900" cy="646200"/>
            </a:xfrm>
          </p:grpSpPr>
          <p:sp>
            <p:nvSpPr>
              <p:cNvPr id="280" name="Google Shape;280;p25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5"/>
              <p:cNvSpPr/>
              <p:nvPr/>
            </p:nvSpPr>
            <p:spPr>
              <a:xfrm>
                <a:off x="1382532" y="1744810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2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82" name="Google Shape;282;p25"/>
            <p:cNvSpPr/>
            <p:nvPr/>
          </p:nvSpPr>
          <p:spPr>
            <a:xfrm>
              <a:off x="7207262" y="2238925"/>
              <a:ext cx="5787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情緒：暴躁易怒，易產生衝突或暴力</a:t>
              </a:r>
              <a:endParaRPr sz="2000"/>
            </a:p>
          </p:txBody>
        </p:sp>
      </p:grpSp>
      <p:grpSp>
        <p:nvGrpSpPr>
          <p:cNvPr id="283" name="Google Shape;283;p25"/>
          <p:cNvGrpSpPr/>
          <p:nvPr/>
        </p:nvGrpSpPr>
        <p:grpSpPr>
          <a:xfrm>
            <a:off x="3654219" y="3620456"/>
            <a:ext cx="4676952" cy="645942"/>
            <a:chOff x="6129009" y="2150180"/>
            <a:chExt cx="6238431" cy="646200"/>
          </a:xfrm>
        </p:grpSpPr>
        <p:grpSp>
          <p:nvGrpSpPr>
            <p:cNvPr id="284" name="Google Shape;284;p25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85" name="Google Shape;285;p25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5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3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87" name="Google Shape;287;p25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專注力:無法專注，心不在焉</a:t>
              </a:r>
              <a:endParaRPr sz="2000"/>
            </a:p>
          </p:txBody>
        </p:sp>
      </p:grpSp>
      <p:sp>
        <p:nvSpPr>
          <p:cNvPr id="288" name="Google Shape;288;p25"/>
          <p:cNvSpPr/>
          <p:nvPr/>
        </p:nvSpPr>
        <p:spPr>
          <a:xfrm>
            <a:off x="832888" y="1935625"/>
            <a:ext cx="2592000" cy="3779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5"/>
          <p:cNvSpPr txBox="1"/>
          <p:nvPr/>
        </p:nvSpPr>
        <p:spPr>
          <a:xfrm>
            <a:off x="1018962" y="2094000"/>
            <a:ext cx="23352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E6913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神經緊繃</a:t>
            </a:r>
            <a:endParaRPr sz="3600">
              <a:solidFill>
                <a:srgbClr val="E6913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Kai"/>
              <a:ea typeface="Kai"/>
              <a:cs typeface="Kai"/>
              <a:sym typeface="Kai"/>
            </a:endParaRPr>
          </a:p>
        </p:txBody>
      </p:sp>
      <p:pic>
        <p:nvPicPr>
          <p:cNvPr id="290" name="Google Shape;29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962" y="2738926"/>
            <a:ext cx="2219868" cy="2172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5"/>
          <p:cNvGrpSpPr/>
          <p:nvPr/>
        </p:nvGrpSpPr>
        <p:grpSpPr>
          <a:xfrm>
            <a:off x="3641439" y="4419356"/>
            <a:ext cx="4702530" cy="645942"/>
            <a:chOff x="6129009" y="2150180"/>
            <a:chExt cx="6238431" cy="646200"/>
          </a:xfrm>
        </p:grpSpPr>
        <p:grpSp>
          <p:nvGrpSpPr>
            <p:cNvPr id="292" name="Google Shape;292;p25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293" name="Google Shape;293;p25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25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4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295" name="Google Shape;295;p25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1100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緊繃：身體緊繃難以放鬆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25"/>
          <p:cNvSpPr txBox="1"/>
          <p:nvPr/>
        </p:nvSpPr>
        <p:spPr>
          <a:xfrm>
            <a:off x="3934925" y="1806575"/>
            <a:ext cx="4359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97" name="Google Shape;297;p25"/>
          <p:cNvSpPr txBox="1"/>
          <p:nvPr/>
        </p:nvSpPr>
        <p:spPr>
          <a:xfrm>
            <a:off x="3934925" y="2701888"/>
            <a:ext cx="5409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2</a:t>
            </a:r>
            <a:endParaRPr/>
          </a:p>
        </p:txBody>
      </p:sp>
      <p:sp>
        <p:nvSpPr>
          <p:cNvPr id="298" name="Google Shape;298;p25"/>
          <p:cNvSpPr txBox="1"/>
          <p:nvPr/>
        </p:nvSpPr>
        <p:spPr>
          <a:xfrm>
            <a:off x="3934925" y="36204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3</a:t>
            </a:r>
            <a:endParaRPr/>
          </a:p>
        </p:txBody>
      </p:sp>
      <p:sp>
        <p:nvSpPr>
          <p:cNvPr id="299" name="Google Shape;299;p25"/>
          <p:cNvSpPr txBox="1"/>
          <p:nvPr/>
        </p:nvSpPr>
        <p:spPr>
          <a:xfrm>
            <a:off x="3934925" y="4419350"/>
            <a:ext cx="30000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4</a:t>
            </a:r>
            <a:endParaRPr/>
          </a:p>
        </p:txBody>
      </p:sp>
      <p:grpSp>
        <p:nvGrpSpPr>
          <p:cNvPr id="300" name="Google Shape;300;p25"/>
          <p:cNvGrpSpPr/>
          <p:nvPr/>
        </p:nvGrpSpPr>
        <p:grpSpPr>
          <a:xfrm>
            <a:off x="3641439" y="5337906"/>
            <a:ext cx="5148703" cy="645942"/>
            <a:chOff x="6129009" y="2150180"/>
            <a:chExt cx="6830330" cy="646200"/>
          </a:xfrm>
        </p:grpSpPr>
        <p:grpSp>
          <p:nvGrpSpPr>
            <p:cNvPr id="301" name="Google Shape;301;p25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302" name="Google Shape;302;p25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5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4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304" name="Google Shape;304;p25"/>
            <p:cNvSpPr/>
            <p:nvPr/>
          </p:nvSpPr>
          <p:spPr>
            <a:xfrm>
              <a:off x="7237739" y="2269421"/>
              <a:ext cx="5721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1100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驚嚇：膽戰心驚，容易嚇一大跳。</a:t>
              </a:r>
              <a:endParaRPr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34290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SzPts val="1100"/>
                <a:buNone/>
              </a:pPr>
              <a:endParaRPr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SzPts val="1100"/>
                <a:buNone/>
              </a:pPr>
              <a:endParaRPr sz="1800"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305" name="Google Shape;305;p25"/>
          <p:cNvSpPr txBox="1"/>
          <p:nvPr/>
        </p:nvSpPr>
        <p:spPr>
          <a:xfrm>
            <a:off x="3934925" y="5218250"/>
            <a:ext cx="3000000" cy="28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5</a:t>
            </a:r>
            <a:endParaRPr/>
          </a:p>
        </p:txBody>
      </p:sp>
      <p:sp>
        <p:nvSpPr>
          <p:cNvPr id="306" name="Google Shape;306;p2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  <p:pic>
        <p:nvPicPr>
          <p:cNvPr id="307" name="Google Shape;3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901" y="916027"/>
            <a:ext cx="540900" cy="7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983625" y="971775"/>
            <a:ext cx="4843200" cy="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44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創傷後壓力反應</a:t>
            </a:r>
            <a:endParaRPr sz="44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26"/>
          <p:cNvGrpSpPr/>
          <p:nvPr/>
        </p:nvGrpSpPr>
        <p:grpSpPr>
          <a:xfrm>
            <a:off x="3642849" y="1900273"/>
            <a:ext cx="4654093" cy="648670"/>
            <a:chOff x="6129009" y="2147450"/>
            <a:chExt cx="6207941" cy="648930"/>
          </a:xfrm>
        </p:grpSpPr>
        <p:grpSp>
          <p:nvGrpSpPr>
            <p:cNvPr id="315" name="Google Shape;315;p26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316" name="Google Shape;316;p26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6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1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318" name="Google Shape;318;p26"/>
            <p:cNvSpPr/>
            <p:nvPr/>
          </p:nvSpPr>
          <p:spPr>
            <a:xfrm>
              <a:off x="7207250" y="2147450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None/>
              </a:pPr>
              <a:r>
                <a:rPr lang="zh-TW" sz="2000">
                  <a:latin typeface="Microsoft JhengHei"/>
                  <a:ea typeface="Microsoft JhengHei"/>
                  <a:cs typeface="Microsoft JhengHei"/>
                  <a:sym typeface="Microsoft JhengHei"/>
                </a:rPr>
                <a:t>怕黑</a:t>
              </a:r>
              <a:endParaRPr sz="2000"/>
            </a:p>
          </p:txBody>
        </p:sp>
      </p:grpSp>
      <p:grpSp>
        <p:nvGrpSpPr>
          <p:cNvPr id="319" name="Google Shape;319;p26"/>
          <p:cNvGrpSpPr/>
          <p:nvPr/>
        </p:nvGrpSpPr>
        <p:grpSpPr>
          <a:xfrm>
            <a:off x="3642783" y="2907900"/>
            <a:ext cx="4678778" cy="646056"/>
            <a:chOff x="6129008" y="2150065"/>
            <a:chExt cx="6240867" cy="646314"/>
          </a:xfrm>
        </p:grpSpPr>
        <p:grpSp>
          <p:nvGrpSpPr>
            <p:cNvPr id="320" name="Google Shape;320;p26"/>
            <p:cNvGrpSpPr/>
            <p:nvPr/>
          </p:nvGrpSpPr>
          <p:grpSpPr>
            <a:xfrm>
              <a:off x="6129008" y="2150179"/>
              <a:ext cx="1461900" cy="646200"/>
              <a:chOff x="1382532" y="1744810"/>
              <a:chExt cx="1461900" cy="646200"/>
            </a:xfrm>
          </p:grpSpPr>
          <p:sp>
            <p:nvSpPr>
              <p:cNvPr id="321" name="Google Shape;321;p26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1382532" y="1744810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2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323" name="Google Shape;323;p26"/>
            <p:cNvSpPr/>
            <p:nvPr/>
          </p:nvSpPr>
          <p:spPr>
            <a:xfrm>
              <a:off x="7240175" y="2150065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對周遭環境感官過於敏感，認為是逝者的影響</a:t>
              </a:r>
              <a:endParaRPr sz="2000"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324" name="Google Shape;324;p26"/>
          <p:cNvGrpSpPr/>
          <p:nvPr/>
        </p:nvGrpSpPr>
        <p:grpSpPr>
          <a:xfrm>
            <a:off x="3654219" y="3921056"/>
            <a:ext cx="4676952" cy="645942"/>
            <a:chOff x="6129009" y="2150180"/>
            <a:chExt cx="6238431" cy="646200"/>
          </a:xfrm>
        </p:grpSpPr>
        <p:grpSp>
          <p:nvGrpSpPr>
            <p:cNvPr id="325" name="Google Shape;325;p26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326" name="Google Shape;326;p26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AED7E9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6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3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328" name="Google Shape;328;p26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把諸事不順歸因於逝者</a:t>
              </a:r>
              <a:endParaRPr sz="2000"/>
            </a:p>
          </p:txBody>
        </p:sp>
      </p:grpSp>
      <p:sp>
        <p:nvSpPr>
          <p:cNvPr id="329" name="Google Shape;329;p26"/>
          <p:cNvSpPr/>
          <p:nvPr/>
        </p:nvSpPr>
        <p:spPr>
          <a:xfrm>
            <a:off x="832888" y="1935625"/>
            <a:ext cx="2592000" cy="3779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6"/>
          <p:cNvSpPr txBox="1"/>
          <p:nvPr/>
        </p:nvSpPr>
        <p:spPr>
          <a:xfrm>
            <a:off x="1080688" y="2088475"/>
            <a:ext cx="2096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E6913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靈異事件</a:t>
            </a:r>
            <a:endParaRPr sz="3600">
              <a:solidFill>
                <a:srgbClr val="E6913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Kai"/>
              <a:ea typeface="Kai"/>
              <a:cs typeface="Kai"/>
              <a:sym typeface="Kai"/>
            </a:endParaRPr>
          </a:p>
        </p:txBody>
      </p:sp>
      <p:pic>
        <p:nvPicPr>
          <p:cNvPr id="331" name="Google Shape;33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962" y="2738926"/>
            <a:ext cx="2219868" cy="21725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2" name="Google Shape;332;p26"/>
          <p:cNvGrpSpPr/>
          <p:nvPr/>
        </p:nvGrpSpPr>
        <p:grpSpPr>
          <a:xfrm>
            <a:off x="3654214" y="4934111"/>
            <a:ext cx="4676952" cy="645942"/>
            <a:chOff x="6129009" y="2150180"/>
            <a:chExt cx="6238431" cy="646200"/>
          </a:xfrm>
        </p:grpSpPr>
        <p:grpSp>
          <p:nvGrpSpPr>
            <p:cNvPr id="333" name="Google Shape;333;p26"/>
            <p:cNvGrpSpPr/>
            <p:nvPr/>
          </p:nvGrpSpPr>
          <p:grpSpPr>
            <a:xfrm>
              <a:off x="6129009" y="2150180"/>
              <a:ext cx="1461900" cy="646200"/>
              <a:chOff x="1382533" y="1744811"/>
              <a:chExt cx="1461900" cy="646200"/>
            </a:xfrm>
          </p:grpSpPr>
          <p:sp>
            <p:nvSpPr>
              <p:cNvPr id="334" name="Google Shape;334;p26"/>
              <p:cNvSpPr/>
              <p:nvPr/>
            </p:nvSpPr>
            <p:spPr>
              <a:xfrm>
                <a:off x="1810523" y="1744812"/>
                <a:ext cx="593100" cy="603300"/>
              </a:xfrm>
              <a:prstGeom prst="roundRect">
                <a:avLst>
                  <a:gd name="adj" fmla="val 16667"/>
                </a:avLst>
              </a:prstGeom>
              <a:solidFill>
                <a:srgbClr val="88CBBA"/>
              </a:solidFill>
              <a:ln w="12700" cap="flat" cmpd="sng">
                <a:solidFill>
                  <a:srgbClr val="D8D8D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1382533" y="1744811"/>
                <a:ext cx="1461900" cy="646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3599" b="1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4</a:t>
                </a:r>
                <a:endParaRPr sz="3599" b="1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  <p:sp>
          <p:nvSpPr>
            <p:cNvPr id="336" name="Google Shape;336;p26"/>
            <p:cNvSpPr/>
            <p:nvPr/>
          </p:nvSpPr>
          <p:spPr>
            <a:xfrm>
              <a:off x="7237741" y="2269412"/>
              <a:ext cx="5129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480"/>
                </a:spcBef>
                <a:spcAft>
                  <a:spcPts val="0"/>
                </a:spcAft>
                <a:buSzPts val="1100"/>
                <a:buNone/>
              </a:pPr>
              <a:r>
                <a:rPr lang="zh-TW" sz="200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煞到、沖到</a:t>
              </a:r>
              <a:endParaRPr sz="2000">
                <a:solidFill>
                  <a:schemeClr val="dk1"/>
                </a:solidFill>
              </a:endParaRPr>
            </a:p>
          </p:txBody>
        </p:sp>
      </p:grpSp>
      <p:sp>
        <p:nvSpPr>
          <p:cNvPr id="337" name="Google Shape;337;p26"/>
          <p:cNvSpPr txBox="1"/>
          <p:nvPr/>
        </p:nvSpPr>
        <p:spPr>
          <a:xfrm>
            <a:off x="3934925" y="1806575"/>
            <a:ext cx="4359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1</a:t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338" name="Google Shape;338;p26"/>
          <p:cNvSpPr txBox="1"/>
          <p:nvPr/>
        </p:nvSpPr>
        <p:spPr>
          <a:xfrm>
            <a:off x="3934925" y="2852263"/>
            <a:ext cx="5409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2</a:t>
            </a:r>
            <a:endParaRPr/>
          </a:p>
        </p:txBody>
      </p:sp>
      <p:sp>
        <p:nvSpPr>
          <p:cNvPr id="339" name="Google Shape;339;p26"/>
          <p:cNvSpPr txBox="1"/>
          <p:nvPr/>
        </p:nvSpPr>
        <p:spPr>
          <a:xfrm>
            <a:off x="3934925" y="3833325"/>
            <a:ext cx="8205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3</a:t>
            </a:r>
            <a:endParaRPr/>
          </a:p>
        </p:txBody>
      </p:sp>
      <p:sp>
        <p:nvSpPr>
          <p:cNvPr id="340" name="Google Shape;340;p26"/>
          <p:cNvSpPr txBox="1"/>
          <p:nvPr/>
        </p:nvSpPr>
        <p:spPr>
          <a:xfrm>
            <a:off x="3934925" y="4765475"/>
            <a:ext cx="1224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</a:rPr>
              <a:t>4</a:t>
            </a:r>
            <a:endParaRPr/>
          </a:p>
        </p:txBody>
      </p:sp>
      <p:sp>
        <p:nvSpPr>
          <p:cNvPr id="341" name="Google Shape;341;p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  <p:pic>
        <p:nvPicPr>
          <p:cNvPr id="342" name="Google Shape;3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901" y="916027"/>
            <a:ext cx="540900" cy="796598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6"/>
          <p:cNvSpPr txBox="1"/>
          <p:nvPr/>
        </p:nvSpPr>
        <p:spPr>
          <a:xfrm>
            <a:off x="983625" y="971775"/>
            <a:ext cx="4843200" cy="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zh-TW" sz="44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創傷後壓力反應</a:t>
            </a:r>
            <a:endParaRPr sz="44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7"/>
          <p:cNvSpPr txBox="1">
            <a:spLocks noGrp="1"/>
          </p:cNvSpPr>
          <p:nvPr>
            <p:ph type="title"/>
          </p:nvPr>
        </p:nvSpPr>
        <p:spPr>
          <a:xfrm>
            <a:off x="628650" y="49437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從「一般性反應」</a:t>
            </a:r>
            <a:endParaRPr sz="3600"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　　　　　　　到  「需關切反應」</a:t>
            </a:r>
            <a:endParaRPr sz="3600"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349" name="Google Shape;349;p27"/>
          <p:cNvGrpSpPr/>
          <p:nvPr/>
        </p:nvGrpSpPr>
        <p:grpSpPr>
          <a:xfrm>
            <a:off x="1150968" y="1820085"/>
            <a:ext cx="2358146" cy="1619071"/>
            <a:chOff x="1569358" y="2028941"/>
            <a:chExt cx="3886200" cy="3183387"/>
          </a:xfrm>
        </p:grpSpPr>
        <p:pic>
          <p:nvPicPr>
            <p:cNvPr id="350" name="Google Shape;350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9358" y="3029506"/>
              <a:ext cx="3886200" cy="18585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37610" y="2028941"/>
              <a:ext cx="1549696" cy="318338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2" name="Google Shape;352;p27"/>
          <p:cNvGrpSpPr/>
          <p:nvPr/>
        </p:nvGrpSpPr>
        <p:grpSpPr>
          <a:xfrm>
            <a:off x="5518133" y="1517516"/>
            <a:ext cx="1785566" cy="1921644"/>
            <a:chOff x="1164362" y="1231358"/>
            <a:chExt cx="4299461" cy="4550425"/>
          </a:xfrm>
        </p:grpSpPr>
        <p:pic>
          <p:nvPicPr>
            <p:cNvPr id="353" name="Google Shape;353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93047" y="3259702"/>
              <a:ext cx="1113801" cy="25220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4341483">
              <a:off x="1468004" y="3071294"/>
              <a:ext cx="952031" cy="133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3292072">
              <a:off x="2062909" y="1741080"/>
              <a:ext cx="2781938" cy="29578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6" name="Google Shape;356;p27"/>
          <p:cNvGrpSpPr/>
          <p:nvPr/>
        </p:nvGrpSpPr>
        <p:grpSpPr>
          <a:xfrm>
            <a:off x="628476" y="3713004"/>
            <a:ext cx="3403144" cy="2203187"/>
            <a:chOff x="1565793" y="2354523"/>
            <a:chExt cx="5698500" cy="1065010"/>
          </a:xfrm>
        </p:grpSpPr>
        <p:sp>
          <p:nvSpPr>
            <p:cNvPr id="357" name="Google Shape;357;p27"/>
            <p:cNvSpPr txBox="1"/>
            <p:nvPr/>
          </p:nvSpPr>
          <p:spPr>
            <a:xfrm>
              <a:off x="1565793" y="2636834"/>
              <a:ext cx="5698500" cy="78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22860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C34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在幾天到一個月內，會慢慢恢復日常生活，不影響工作和社交能力。</a:t>
              </a:r>
              <a:endParaRPr sz="2800" b="1">
                <a:solidFill>
                  <a:srgbClr val="0C34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358" name="Google Shape;358;p27"/>
            <p:cNvSpPr txBox="1"/>
            <p:nvPr/>
          </p:nvSpPr>
          <p:spPr>
            <a:xfrm flipH="1">
              <a:off x="1920370" y="2354523"/>
              <a:ext cx="4823700" cy="2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C343D"/>
                  </a:solidFill>
                  <a:highlight>
                    <a:srgbClr val="FFF2CC"/>
                  </a:highlight>
                  <a:latin typeface="Microsoft JhengHei"/>
                  <a:ea typeface="Microsoft JhengHei"/>
                  <a:cs typeface="Microsoft JhengHei"/>
                  <a:sym typeface="Microsoft JhengHei"/>
                </a:rPr>
                <a:t>一般性反應  90％</a:t>
              </a:r>
              <a:endParaRPr sz="2400" b="1">
                <a:solidFill>
                  <a:srgbClr val="0C343D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pic>
        <p:nvPicPr>
          <p:cNvPr id="359" name="Google Shape;359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16275" y="2156950"/>
            <a:ext cx="671125" cy="416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34532" y="2912651"/>
            <a:ext cx="686719" cy="655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1" name="Google Shape;361;p27"/>
          <p:cNvGrpSpPr/>
          <p:nvPr/>
        </p:nvGrpSpPr>
        <p:grpSpPr>
          <a:xfrm>
            <a:off x="5112300" y="3713004"/>
            <a:ext cx="3403144" cy="2203390"/>
            <a:chOff x="1565777" y="2354523"/>
            <a:chExt cx="5698500" cy="1065108"/>
          </a:xfrm>
        </p:grpSpPr>
        <p:sp>
          <p:nvSpPr>
            <p:cNvPr id="362" name="Google Shape;362;p27"/>
            <p:cNvSpPr txBox="1"/>
            <p:nvPr/>
          </p:nvSpPr>
          <p:spPr>
            <a:xfrm>
              <a:off x="1565777" y="2609331"/>
              <a:ext cx="5698500" cy="81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C34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嚴重影響工作和家庭生活。衍生失眠、憂鬱或自傷行為等。</a:t>
              </a:r>
              <a:endParaRPr sz="2400" b="1">
                <a:solidFill>
                  <a:srgbClr val="0C34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363" name="Google Shape;363;p27"/>
            <p:cNvSpPr txBox="1"/>
            <p:nvPr/>
          </p:nvSpPr>
          <p:spPr>
            <a:xfrm flipH="1">
              <a:off x="1634452" y="2354523"/>
              <a:ext cx="4823700" cy="26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rgbClr val="0C343D"/>
                  </a:solidFill>
                  <a:highlight>
                    <a:srgbClr val="EAD1DC"/>
                  </a:highlight>
                  <a:latin typeface="Microsoft JhengHei"/>
                  <a:ea typeface="Microsoft JhengHei"/>
                  <a:cs typeface="Microsoft JhengHei"/>
                  <a:sym typeface="Microsoft JhengHei"/>
                </a:rPr>
                <a:t>需關切反應  10％</a:t>
              </a:r>
              <a:endParaRPr sz="2400" b="1">
                <a:solidFill>
                  <a:srgbClr val="0C343D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364" name="Google Shape;364;p2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8"/>
          <p:cNvSpPr txBox="1">
            <a:spLocks noGrp="1"/>
          </p:cNvSpPr>
          <p:nvPr>
            <p:ph type="title"/>
          </p:nvPr>
        </p:nvSpPr>
        <p:spPr>
          <a:xfrm>
            <a:off x="933450" y="866475"/>
            <a:ext cx="78867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你可以這樣幫助自己</a:t>
            </a:r>
            <a:endParaRPr b="1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0" name="Google Shape;370;p28"/>
          <p:cNvSpPr/>
          <p:nvPr/>
        </p:nvSpPr>
        <p:spPr>
          <a:xfrm>
            <a:off x="4709793" y="2153794"/>
            <a:ext cx="9774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8"/>
          <p:cNvSpPr/>
          <p:nvPr/>
        </p:nvSpPr>
        <p:spPr>
          <a:xfrm>
            <a:off x="5242681" y="2030675"/>
            <a:ext cx="906900" cy="727200"/>
          </a:xfrm>
          <a:prstGeom prst="homePlate">
            <a:avLst>
              <a:gd name="adj" fmla="val 50000"/>
            </a:avLst>
          </a:prstGeom>
          <a:solidFill>
            <a:srgbClr val="9AE5E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 b="1" i="0" u="none" strike="noStrike" cap="none">
                <a:solidFill>
                  <a:srgbClr val="4C113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3300" b="1" i="0" u="none" strike="noStrike" cap="none">
              <a:solidFill>
                <a:srgbClr val="4C1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8"/>
          <p:cNvSpPr txBox="1"/>
          <p:nvPr/>
        </p:nvSpPr>
        <p:spPr>
          <a:xfrm>
            <a:off x="6230896" y="2030676"/>
            <a:ext cx="2104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信仰</a:t>
            </a:r>
            <a:endParaRPr sz="3000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3" name="Google Shape;373;p28"/>
          <p:cNvSpPr/>
          <p:nvPr/>
        </p:nvSpPr>
        <p:spPr>
          <a:xfrm>
            <a:off x="5242681" y="3734008"/>
            <a:ext cx="906900" cy="727200"/>
          </a:xfrm>
          <a:prstGeom prst="homePlate">
            <a:avLst>
              <a:gd name="adj" fmla="val 50000"/>
            </a:avLst>
          </a:prstGeom>
          <a:solidFill>
            <a:srgbClr val="D6ECE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 b="1" i="0" u="none" strike="noStrike" cap="none">
                <a:solidFill>
                  <a:srgbClr val="4C113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3300" b="1" i="0" u="none" strike="noStrike" cap="none">
              <a:solidFill>
                <a:srgbClr val="4C1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8"/>
          <p:cNvSpPr txBox="1"/>
          <p:nvPr/>
        </p:nvSpPr>
        <p:spPr>
          <a:xfrm>
            <a:off x="6230896" y="3734009"/>
            <a:ext cx="2104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同伴</a:t>
            </a:r>
            <a:endParaRPr sz="3000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5" name="Google Shape;375;p28"/>
          <p:cNvSpPr/>
          <p:nvPr/>
        </p:nvSpPr>
        <p:spPr>
          <a:xfrm flipH="1">
            <a:off x="4335781" y="2848854"/>
            <a:ext cx="906900" cy="727200"/>
          </a:xfrm>
          <a:prstGeom prst="homePlate">
            <a:avLst>
              <a:gd name="adj" fmla="val 50000"/>
            </a:avLst>
          </a:prstGeom>
          <a:solidFill>
            <a:srgbClr val="7BBCA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 b="1" i="0" u="none" strike="noStrike" cap="none">
                <a:solidFill>
                  <a:srgbClr val="4C113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3300" b="1" i="0" u="none" strike="noStrike" cap="none">
              <a:solidFill>
                <a:srgbClr val="4C1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8"/>
          <p:cNvSpPr txBox="1"/>
          <p:nvPr/>
        </p:nvSpPr>
        <p:spPr>
          <a:xfrm flipH="1">
            <a:off x="2153209" y="2883624"/>
            <a:ext cx="2104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運動</a:t>
            </a:r>
            <a:endParaRPr sz="3000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7" name="Google Shape;377;p28"/>
          <p:cNvSpPr/>
          <p:nvPr/>
        </p:nvSpPr>
        <p:spPr>
          <a:xfrm flipH="1">
            <a:off x="4335781" y="4539933"/>
            <a:ext cx="906900" cy="727200"/>
          </a:xfrm>
          <a:prstGeom prst="homePlate">
            <a:avLst>
              <a:gd name="adj" fmla="val 50000"/>
            </a:avLst>
          </a:prstGeom>
          <a:solidFill>
            <a:srgbClr val="96D6D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 b="1" i="0" u="none" strike="noStrike" cap="none">
                <a:solidFill>
                  <a:srgbClr val="4C113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3300" b="1" i="0" u="none" strike="noStrike" cap="none">
              <a:solidFill>
                <a:srgbClr val="4C1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8"/>
          <p:cNvSpPr txBox="1"/>
          <p:nvPr/>
        </p:nvSpPr>
        <p:spPr>
          <a:xfrm flipH="1">
            <a:off x="2230983" y="4574695"/>
            <a:ext cx="2104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轉移</a:t>
            </a:r>
            <a:endParaRPr sz="3000" b="1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9" name="Google Shape;379;p28"/>
          <p:cNvSpPr/>
          <p:nvPr/>
        </p:nvSpPr>
        <p:spPr>
          <a:xfrm>
            <a:off x="5322625" y="5232500"/>
            <a:ext cx="906900" cy="727200"/>
          </a:xfrm>
          <a:prstGeom prst="homePlate">
            <a:avLst>
              <a:gd name="adj" fmla="val 50000"/>
            </a:avLst>
          </a:prstGeom>
          <a:solidFill>
            <a:srgbClr val="A2C4C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300" b="1" i="0" u="none" strike="noStrike" cap="none">
                <a:solidFill>
                  <a:srgbClr val="4C113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zh-TW" sz="3300" b="1">
                <a:solidFill>
                  <a:srgbClr val="4C1130"/>
                </a:solidFill>
              </a:rPr>
              <a:t>5</a:t>
            </a:r>
            <a:endParaRPr sz="3300" b="1" i="0" u="none" strike="noStrike" cap="none">
              <a:solidFill>
                <a:srgbClr val="4C1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8"/>
          <p:cNvSpPr txBox="1"/>
          <p:nvPr/>
        </p:nvSpPr>
        <p:spPr>
          <a:xfrm>
            <a:off x="6230891" y="5267160"/>
            <a:ext cx="2104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274E1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改觀</a:t>
            </a:r>
            <a:endParaRPr sz="3000">
              <a:solidFill>
                <a:srgbClr val="274E1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81" name="Google Shape;3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150" y="1783150"/>
            <a:ext cx="2256800" cy="44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9"/>
          <p:cNvSpPr txBox="1">
            <a:spLocks noGrp="1"/>
          </p:cNvSpPr>
          <p:nvPr>
            <p:ph type="title"/>
          </p:nvPr>
        </p:nvSpPr>
        <p:spPr>
          <a:xfrm>
            <a:off x="800100" y="841600"/>
            <a:ext cx="7543800" cy="10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信</a:t>
            </a:r>
            <a:r>
              <a:rPr lang="zh-TW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b="1">
                <a:solidFill>
                  <a:srgbClr val="4276A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信仰</a:t>
            </a:r>
            <a:endParaRPr b="1">
              <a:solidFill>
                <a:srgbClr val="4276A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88" name="Google Shape;38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50" y="2428325"/>
            <a:ext cx="3448050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9"/>
          <p:cNvSpPr txBox="1"/>
          <p:nvPr/>
        </p:nvSpPr>
        <p:spPr>
          <a:xfrm>
            <a:off x="1974375" y="4936000"/>
            <a:ext cx="1747200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latin typeface="Microsoft JhengHei"/>
                <a:ea typeface="Microsoft JhengHei"/>
                <a:cs typeface="Microsoft JhengHei"/>
                <a:sym typeface="Microsoft JhengHei"/>
              </a:rPr>
              <a:t>拜拜收驚</a:t>
            </a:r>
            <a:endParaRPr sz="30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90" name="Google Shape;39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1131" y="2109806"/>
            <a:ext cx="2724160" cy="27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9"/>
          <p:cNvSpPr txBox="1"/>
          <p:nvPr/>
        </p:nvSpPr>
        <p:spPr>
          <a:xfrm>
            <a:off x="6048663" y="4936000"/>
            <a:ext cx="1113900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latin typeface="Microsoft JhengHei"/>
                <a:ea typeface="Microsoft JhengHei"/>
                <a:cs typeface="Microsoft JhengHei"/>
                <a:sym typeface="Microsoft JhengHei"/>
              </a:rPr>
              <a:t>禱告</a:t>
            </a:r>
            <a:endParaRPr sz="30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92" name="Google Shape;392;p2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"/>
          <p:cNvSpPr txBox="1">
            <a:spLocks noGrp="1"/>
          </p:cNvSpPr>
          <p:nvPr>
            <p:ph type="body" idx="1"/>
          </p:nvPr>
        </p:nvSpPr>
        <p:spPr>
          <a:xfrm>
            <a:off x="1253650" y="5527375"/>
            <a:ext cx="43947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把壓力賀爾蒙排出體外</a:t>
            </a:r>
            <a:endParaRPr b="1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209550" algn="l" rtl="0">
              <a:spcBef>
                <a:spcPts val="600"/>
              </a:spcBef>
              <a:spcAft>
                <a:spcPts val="0"/>
              </a:spcAft>
              <a:buSzPts val="2100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98" name="Google Shape;398;p30"/>
          <p:cNvSpPr txBox="1"/>
          <p:nvPr/>
        </p:nvSpPr>
        <p:spPr>
          <a:xfrm>
            <a:off x="763325" y="1047700"/>
            <a:ext cx="806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運</a:t>
            </a:r>
            <a:r>
              <a:rPr lang="zh-TW" sz="4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sz="4400" b="1">
                <a:solidFill>
                  <a:srgbClr val="4276A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運動</a:t>
            </a:r>
            <a:endParaRPr sz="4400" b="1">
              <a:solidFill>
                <a:srgbClr val="4276AA"/>
              </a:solidFill>
            </a:endParaRPr>
          </a:p>
        </p:txBody>
      </p:sp>
      <p:pic>
        <p:nvPicPr>
          <p:cNvPr id="399" name="Google Shape;39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37" y="2000212"/>
            <a:ext cx="7617325" cy="310977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0"/>
          <p:cNvSpPr txBox="1"/>
          <p:nvPr/>
        </p:nvSpPr>
        <p:spPr>
          <a:xfrm>
            <a:off x="5810125" y="5329625"/>
            <a:ext cx="2188200" cy="642300"/>
          </a:xfrm>
          <a:prstGeom prst="rect">
            <a:avLst/>
          </a:prstGeom>
          <a:noFill/>
          <a:ln>
            <a:noFill/>
          </a:ln>
          <a:effectLst>
            <a:outerShdw blurRad="57150" dist="19050" dir="9420000" algn="bl" rotWithShape="0">
              <a:srgbClr val="E06666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OUT！</a:t>
            </a:r>
            <a:endParaRPr sz="4800" b="1">
              <a:solidFill>
                <a:srgbClr val="CC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01" name="Google Shape;401;p3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1"/>
          <p:cNvSpPr txBox="1">
            <a:spLocks noGrp="1"/>
          </p:cNvSpPr>
          <p:nvPr>
            <p:ph type="title"/>
          </p:nvPr>
        </p:nvSpPr>
        <p:spPr>
          <a:xfrm>
            <a:off x="874725" y="706350"/>
            <a:ext cx="7547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40"/>
              <a:buFont typeface="Noto Sans Symbols"/>
              <a:buNone/>
            </a:pPr>
            <a:r>
              <a:rPr lang="zh-TW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同</a:t>
            </a: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b="1">
                <a:solidFill>
                  <a:srgbClr val="4276A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同伴</a:t>
            </a:r>
            <a:endParaRPr b="1">
              <a:solidFill>
                <a:srgbClr val="4276A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07" name="Google Shape;407;p31"/>
          <p:cNvSpPr txBox="1">
            <a:spLocks noGrp="1"/>
          </p:cNvSpPr>
          <p:nvPr>
            <p:ph type="body" idx="1"/>
          </p:nvPr>
        </p:nvSpPr>
        <p:spPr>
          <a:xfrm>
            <a:off x="2699375" y="2388750"/>
            <a:ext cx="5576100" cy="20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Microsoft JhengHei"/>
              <a:buChar char="•"/>
            </a:pPr>
            <a:r>
              <a:rPr lang="zh-TW" sz="32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尋找人聊聊</a:t>
            </a:r>
            <a:endParaRPr sz="3200"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6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Microsoft JhengHei"/>
              <a:buChar char="•"/>
            </a:pPr>
            <a:r>
              <a:rPr lang="zh-TW" sz="32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如：家人、朋友、同學......</a:t>
            </a:r>
            <a:endParaRPr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209550" algn="l" rtl="0">
              <a:spcBef>
                <a:spcPts val="600"/>
              </a:spcBef>
              <a:spcAft>
                <a:spcPts val="0"/>
              </a:spcAft>
              <a:buSzPts val="2100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08" name="Google Shape;408;p31"/>
          <p:cNvPicPr preferRelativeResize="0"/>
          <p:nvPr/>
        </p:nvPicPr>
        <p:blipFill rotWithShape="1">
          <a:blip r:embed="rId3">
            <a:alphaModFix/>
          </a:blip>
          <a:srcRect l="-26406" r="35694" b="9362"/>
          <a:stretch/>
        </p:blipFill>
        <p:spPr>
          <a:xfrm>
            <a:off x="4758250" y="3855025"/>
            <a:ext cx="2299900" cy="221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1"/>
          <p:cNvPicPr preferRelativeResize="0"/>
          <p:nvPr/>
        </p:nvPicPr>
        <p:blipFill rotWithShape="1">
          <a:blip r:embed="rId4">
            <a:alphaModFix/>
          </a:blip>
          <a:srcRect l="47492" r="9717"/>
          <a:stretch/>
        </p:blipFill>
        <p:spPr>
          <a:xfrm>
            <a:off x="6697313" y="3916483"/>
            <a:ext cx="1030308" cy="231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1"/>
          <p:cNvPicPr preferRelativeResize="0"/>
          <p:nvPr/>
        </p:nvPicPr>
        <p:blipFill rotWithShape="1">
          <a:blip r:embed="rId5">
            <a:alphaModFix/>
          </a:blip>
          <a:srcRect l="22790" r="15178"/>
          <a:stretch/>
        </p:blipFill>
        <p:spPr>
          <a:xfrm>
            <a:off x="1023850" y="2528963"/>
            <a:ext cx="1675525" cy="20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2"/>
          <p:cNvSpPr txBox="1">
            <a:spLocks noGrp="1"/>
          </p:cNvSpPr>
          <p:nvPr>
            <p:ph type="title"/>
          </p:nvPr>
        </p:nvSpPr>
        <p:spPr>
          <a:xfrm>
            <a:off x="893525" y="663000"/>
            <a:ext cx="7621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40"/>
              <a:buFont typeface="Noto Sans Symbols"/>
              <a:buNone/>
            </a:pPr>
            <a:r>
              <a:rPr lang="zh-TW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</a:t>
            </a: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b="1">
                <a:solidFill>
                  <a:srgbClr val="4276A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轉移注意</a:t>
            </a:r>
            <a:endParaRPr b="1">
              <a:solidFill>
                <a:srgbClr val="4276A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7" name="Google Shape;417;p32"/>
          <p:cNvSpPr txBox="1">
            <a:spLocks noGrp="1"/>
          </p:cNvSpPr>
          <p:nvPr>
            <p:ph type="body" idx="1"/>
          </p:nvPr>
        </p:nvSpPr>
        <p:spPr>
          <a:xfrm>
            <a:off x="1296450" y="1908575"/>
            <a:ext cx="7218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960"/>
              <a:buFont typeface="Microsoft JhengHei"/>
              <a:buChar char="•"/>
            </a:pPr>
            <a:r>
              <a:rPr lang="zh-TW" sz="28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轉移，轉換心境</a:t>
            </a:r>
            <a:endParaRPr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960"/>
              <a:buFont typeface="Microsoft JhengHei"/>
              <a:buChar char="•"/>
            </a:pPr>
            <a:r>
              <a:rPr lang="zh-TW" sz="28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接觸大自然、看電</a:t>
            </a:r>
            <a:r>
              <a:rPr lang="zh-TW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影，</a:t>
            </a:r>
            <a:r>
              <a:rPr lang="zh-TW" sz="28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投入興趣或娛樂</a:t>
            </a:r>
            <a:endParaRPr sz="2800"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3274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icrosoft JhengHei"/>
              <a:buChar char="•"/>
            </a:pPr>
            <a:r>
              <a:rPr lang="zh-TW" sz="28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幫助</a:t>
            </a:r>
            <a:r>
              <a:rPr lang="zh-TW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他人</a:t>
            </a:r>
            <a:endParaRPr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3274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icrosoft JhengHei"/>
              <a:buChar char="•"/>
            </a:pPr>
            <a:r>
              <a:rPr lang="zh-TW" sz="280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暫時把煩惱放下，避免鑽牛角尖</a:t>
            </a:r>
            <a:endParaRPr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209550" algn="l" rtl="0">
              <a:spcBef>
                <a:spcPts val="600"/>
              </a:spcBef>
              <a:spcAft>
                <a:spcPts val="0"/>
              </a:spcAft>
              <a:buSzPts val="2100"/>
              <a:buNone/>
            </a:pP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18" name="Google Shape;4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050" y="4880725"/>
            <a:ext cx="32099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 txBox="1">
            <a:spLocks noGrp="1"/>
          </p:cNvSpPr>
          <p:nvPr>
            <p:ph type="title"/>
          </p:nvPr>
        </p:nvSpPr>
        <p:spPr>
          <a:xfrm>
            <a:off x="789050" y="860925"/>
            <a:ext cx="71502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改觀</a:t>
            </a: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b="1">
                <a:solidFill>
                  <a:srgbClr val="4276A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改變想法</a:t>
            </a:r>
            <a:endParaRPr b="1">
              <a:solidFill>
                <a:srgbClr val="4276A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5" name="Google Shape;425;p33"/>
          <p:cNvSpPr txBox="1">
            <a:spLocks noGrp="1"/>
          </p:cNvSpPr>
          <p:nvPr>
            <p:ph type="body" idx="1"/>
          </p:nvPr>
        </p:nvSpPr>
        <p:spPr>
          <a:xfrm>
            <a:off x="1118650" y="2463925"/>
            <a:ext cx="6006600" cy="24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Microsoft JhengHei"/>
              <a:buChar char="•"/>
            </a:pPr>
            <a:r>
              <a:rPr lang="zh-TW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此事情帶給自己的發現、啟示、或思考…</a:t>
            </a:r>
            <a:endParaRPr>
              <a:solidFill>
                <a:srgbClr val="434343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26" name="Google Shape;42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6050" y="4880725"/>
            <a:ext cx="32099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4"/>
          <p:cNvSpPr txBox="1">
            <a:spLocks noGrp="1"/>
          </p:cNvSpPr>
          <p:nvPr>
            <p:ph type="title"/>
          </p:nvPr>
        </p:nvSpPr>
        <p:spPr>
          <a:xfrm>
            <a:off x="1466400" y="1296025"/>
            <a:ext cx="57651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可以從這件事</a:t>
            </a:r>
            <a:endParaRPr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學習主動付出關心</a:t>
            </a:r>
            <a:endParaRPr b="1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33" name="Google Shape;433;p34"/>
          <p:cNvSpPr txBox="1"/>
          <p:nvPr/>
        </p:nvSpPr>
        <p:spPr>
          <a:xfrm>
            <a:off x="1466400" y="4542925"/>
            <a:ext cx="31056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0B5394"/>
                </a:solidFill>
                <a:highlight>
                  <a:srgbClr val="FFF2C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珍惜自己的生命</a:t>
            </a:r>
            <a:endParaRPr sz="3000" b="1">
              <a:solidFill>
                <a:srgbClr val="0B5394"/>
              </a:solidFill>
              <a:highlight>
                <a:srgbClr val="FFF2CC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34" name="Google Shape;4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275" y="4349014"/>
            <a:ext cx="1333325" cy="122763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4"/>
          <p:cNvSpPr txBox="1"/>
          <p:nvPr/>
        </p:nvSpPr>
        <p:spPr>
          <a:xfrm>
            <a:off x="4671950" y="3103475"/>
            <a:ext cx="31056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留意身邊家人及</a:t>
            </a:r>
            <a:br>
              <a:rPr lang="zh-TW" sz="30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3000" b="1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朋友的心情</a:t>
            </a:r>
            <a:endParaRPr sz="3000" b="1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36" name="Google Shape;43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9463" y="3366425"/>
            <a:ext cx="1333330" cy="101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5"/>
          <p:cNvSpPr txBox="1">
            <a:spLocks noGrp="1"/>
          </p:cNvSpPr>
          <p:nvPr>
            <p:ph type="body" idx="1"/>
          </p:nvPr>
        </p:nvSpPr>
        <p:spPr>
          <a:xfrm>
            <a:off x="697325" y="2658200"/>
            <a:ext cx="7886700" cy="331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2400"/>
              <a:buFont typeface="Microsoft JhengHei"/>
              <a:buChar char="•"/>
            </a:pPr>
            <a:r>
              <a:rPr lang="zh-TW" sz="2400" b="1">
                <a:solidFill>
                  <a:srgbClr val="CC41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表情及情緒上：</a:t>
            </a:r>
            <a:endParaRPr sz="2400" b="1">
              <a:solidFill>
                <a:srgbClr val="CC41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74295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焦慮、失神、愁苦、眉頭深鎖，憂鬱、低落、煩躁易怒的情緒</a:t>
            </a:r>
            <a:endParaRPr sz="1800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74295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1800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rgbClr val="B45F06"/>
              </a:buClr>
              <a:buSzPts val="2400"/>
              <a:buFont typeface="Microsoft JhengHei"/>
              <a:buChar char="•"/>
            </a:pPr>
            <a:r>
              <a:rPr lang="zh-TW" sz="2400" b="1">
                <a:solidFill>
                  <a:srgbClr val="B45F0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在言語及思想上：</a:t>
            </a:r>
            <a:endParaRPr sz="2400" b="1">
              <a:solidFill>
                <a:srgbClr val="B45F0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74295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負向思考、自殺意念、自殺計劃、無故與人道別、說道歉或交代事情</a:t>
            </a:r>
            <a:endParaRPr sz="2400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74295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1800"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rgbClr val="BF9000"/>
              </a:buClr>
              <a:buSzPts val="2400"/>
              <a:buFont typeface="Microsoft JhengHei"/>
              <a:buChar char="•"/>
            </a:pPr>
            <a:r>
              <a:rPr lang="zh-TW" sz="2400" b="1">
                <a:solidFill>
                  <a:srgbClr val="BF9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在行為上：</a:t>
            </a:r>
            <a:endParaRPr sz="2400" b="1">
              <a:solidFill>
                <a:srgbClr val="BF9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74295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1C4587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退縮或人際衝突、異常行為(寫遺書、事先分配財產、將心愛的東西分送他人、還債、買藥等)、物質濫用</a:t>
            </a:r>
            <a:endParaRPr>
              <a:solidFill>
                <a:srgbClr val="1C4587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3" name="Google Shape;443;p35"/>
          <p:cNvSpPr txBox="1">
            <a:spLocks noGrp="1"/>
          </p:cNvSpPr>
          <p:nvPr>
            <p:ph type="title"/>
          </p:nvPr>
        </p:nvSpPr>
        <p:spPr>
          <a:xfrm>
            <a:off x="577400" y="960000"/>
            <a:ext cx="7565400" cy="159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如何關注自己與他人－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憂鬱情緒辨識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4" name="Google Shape;444;p35"/>
          <p:cNvSpPr txBox="1"/>
          <p:nvPr/>
        </p:nvSpPr>
        <p:spPr>
          <a:xfrm>
            <a:off x="6072500" y="1955075"/>
            <a:ext cx="28083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（台北市自殺防治中心）</a:t>
            </a:r>
            <a:endParaRPr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5" name="Google Shape;445;p3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6"/>
          <p:cNvSpPr txBox="1"/>
          <p:nvPr/>
        </p:nvSpPr>
        <p:spPr>
          <a:xfrm>
            <a:off x="5960925" y="1723325"/>
            <a:ext cx="21762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（台北市自殺防治中心）</a:t>
            </a:r>
            <a:endParaRPr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51" name="Google Shape;451;p3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  <p:graphicFrame>
        <p:nvGraphicFramePr>
          <p:cNvPr id="452" name="Google Shape;452;p36"/>
          <p:cNvGraphicFramePr/>
          <p:nvPr/>
        </p:nvGraphicFramePr>
        <p:xfrm>
          <a:off x="952500" y="2355850"/>
          <a:ext cx="7239000" cy="3037971"/>
        </p:xfrm>
        <a:graphic>
          <a:graphicData uri="http://schemas.openxmlformats.org/drawingml/2006/table">
            <a:tbl>
              <a:tblPr>
                <a:noFill/>
                <a:tableStyleId>{36420010-8C54-4F77-8021-F11976B6DE56}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650">
                <a:tc>
                  <a:txBody>
                    <a:bodyPr/>
                    <a:lstStyle/>
                    <a:p>
                      <a:pPr marL="342900" lvl="0" indent="-292100" algn="l" rtl="0">
                        <a:lnSpc>
                          <a:spcPct val="115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CC0000"/>
                        </a:buClr>
                        <a:buSzPts val="2400"/>
                        <a:buFont typeface="Microsoft JhengHei"/>
                        <a:buChar char="•"/>
                      </a:pPr>
                      <a:r>
                        <a:rPr lang="zh-TW" sz="2400" b="1">
                          <a:solidFill>
                            <a:srgbClr val="CC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同理心的陪伴：傾聽、陪伴、接納情緒</a:t>
                      </a:r>
                      <a:endParaRPr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2921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85C6"/>
                        </a:buClr>
                        <a:buSzPts val="2400"/>
                        <a:buFont typeface="Microsoft JhengHei"/>
                        <a:buChar char="•"/>
                      </a:pPr>
                      <a:r>
                        <a:rPr lang="zh-TW" sz="2400" b="1">
                          <a:solidFill>
                            <a:srgbClr val="3D85C6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不適當的回應：批評、指責、否認感受</a:t>
                      </a:r>
                      <a:endParaRPr>
                        <a:solidFill>
                          <a:srgbClr val="3D85C6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如：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日常生活的陪伴、傾聽，維持生活的穩定性。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每個人都會有難過的時候，沒關係讓我陪你，慢慢來，一切都會慢慢變好的。</a:t>
                      </a:r>
                      <a:endParaRPr>
                        <a:solidFill>
                          <a:srgbClr val="0C343D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如：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你能力那麼強，為什麼要這樣想、幹麻這樣想？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你比別人都好，還不滿足？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一定是你抗壓性太低！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一定是你想太多</a:t>
                      </a:r>
                      <a:endParaRPr>
                        <a:solidFill>
                          <a:srgbClr val="0C343D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3" name="Google Shape;453;p36"/>
          <p:cNvSpPr txBox="1"/>
          <p:nvPr/>
        </p:nvSpPr>
        <p:spPr>
          <a:xfrm>
            <a:off x="1050825" y="5535300"/>
            <a:ext cx="6816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400"/>
              <a:buFont typeface="Microsoft JhengHei"/>
              <a:buChar char="•"/>
            </a:pPr>
            <a:r>
              <a:rPr lang="zh-TW" sz="2400" b="1">
                <a:solidFill>
                  <a:srgbClr val="134F5C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陪伴他/她尋求輔導老師或心理師等專業協助。</a:t>
            </a:r>
            <a:endParaRPr>
              <a:highlight>
                <a:srgbClr val="EAD1DC"/>
              </a:highlight>
            </a:endParaRPr>
          </a:p>
        </p:txBody>
      </p:sp>
      <p:sp>
        <p:nvSpPr>
          <p:cNvPr id="454" name="Google Shape;454;p36"/>
          <p:cNvSpPr txBox="1">
            <a:spLocks noGrp="1"/>
          </p:cNvSpPr>
          <p:nvPr>
            <p:ph type="title"/>
          </p:nvPr>
        </p:nvSpPr>
        <p:spPr>
          <a:xfrm>
            <a:off x="571725" y="758950"/>
            <a:ext cx="7565400" cy="159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如何關注自己與他人－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憂鬱情緒辨識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7"/>
          <p:cNvSpPr txBox="1"/>
          <p:nvPr/>
        </p:nvSpPr>
        <p:spPr>
          <a:xfrm>
            <a:off x="5960925" y="1723325"/>
            <a:ext cx="21762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（台北市自殺防治中心）</a:t>
            </a:r>
            <a:endParaRPr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60" name="Google Shape;460;p3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24</a:t>
            </a:fld>
            <a:endParaRPr/>
          </a:p>
        </p:txBody>
      </p:sp>
      <p:graphicFrame>
        <p:nvGraphicFramePr>
          <p:cNvPr id="461" name="Google Shape;461;p37"/>
          <p:cNvGraphicFramePr/>
          <p:nvPr/>
        </p:nvGraphicFramePr>
        <p:xfrm>
          <a:off x="952500" y="2355850"/>
          <a:ext cx="7239000" cy="3037971"/>
        </p:xfrm>
        <a:graphic>
          <a:graphicData uri="http://schemas.openxmlformats.org/drawingml/2006/table">
            <a:tbl>
              <a:tblPr>
                <a:noFill/>
                <a:tableStyleId>{36420010-8C54-4F77-8021-F11976B6DE56}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650">
                <a:tc>
                  <a:txBody>
                    <a:bodyPr/>
                    <a:lstStyle/>
                    <a:p>
                      <a:pPr marL="228600" lvl="0" indent="0" algn="l" rtl="0">
                        <a:lnSpc>
                          <a:spcPct val="115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>
                          <a:solidFill>
                            <a:srgbClr val="CC0000"/>
                          </a:solidFill>
                          <a:highlight>
                            <a:srgbClr val="FFF2CC"/>
                          </a:highlight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同理心的陪伴：傾聽、陪伴、接納情緒</a:t>
                      </a:r>
                      <a:endParaRPr>
                        <a:solidFill>
                          <a:srgbClr val="CC0000"/>
                        </a:solidFill>
                        <a:highlight>
                          <a:srgbClr val="FFF2CC"/>
                        </a:highlight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286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b="1">
                          <a:solidFill>
                            <a:srgbClr val="3D85C6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不適當的回應：批評、指責、否認感受</a:t>
                      </a:r>
                      <a:endParaRPr>
                        <a:solidFill>
                          <a:srgbClr val="3D85C6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如：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日常生活的陪伴、傾聽，維持生活的穩定性。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每個人都會有難過的時候，沒關係讓我陪你，慢慢來，一切都會慢慢變好的。</a:t>
                      </a:r>
                      <a:endParaRPr>
                        <a:solidFill>
                          <a:srgbClr val="0C343D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如：</a:t>
                      </a:r>
                      <a:b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你能力那麼強，為什麼要這樣想、幹麻這樣想？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你比別人都好，還不滿足？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一定是你抗壓性太低！</a:t>
                      </a:r>
                      <a:endParaRPr sz="1800">
                        <a:solidFill>
                          <a:srgbClr val="0C343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rgbClr val="0C343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一定是你想太多</a:t>
                      </a:r>
                      <a:endParaRPr>
                        <a:solidFill>
                          <a:srgbClr val="0C343D"/>
                        </a:solidFill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2" name="Google Shape;462;p37"/>
          <p:cNvSpPr txBox="1"/>
          <p:nvPr/>
        </p:nvSpPr>
        <p:spPr>
          <a:xfrm>
            <a:off x="1050825" y="5535300"/>
            <a:ext cx="6816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400"/>
              <a:buFont typeface="Microsoft JhengHei"/>
              <a:buChar char="•"/>
            </a:pPr>
            <a:r>
              <a:rPr lang="zh-TW" sz="2400" b="1">
                <a:solidFill>
                  <a:srgbClr val="134F5C"/>
                </a:solidFill>
                <a:highlight>
                  <a:srgbClr val="EAD1DC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陪伴他/她尋求輔導老師或心理師等專業協助。</a:t>
            </a:r>
            <a:endParaRPr>
              <a:highlight>
                <a:srgbClr val="EAD1DC"/>
              </a:highlight>
            </a:endParaRPr>
          </a:p>
        </p:txBody>
      </p:sp>
      <p:sp>
        <p:nvSpPr>
          <p:cNvPr id="463" name="Google Shape;463;p37"/>
          <p:cNvSpPr txBox="1">
            <a:spLocks noGrp="1"/>
          </p:cNvSpPr>
          <p:nvPr>
            <p:ph type="title"/>
          </p:nvPr>
        </p:nvSpPr>
        <p:spPr>
          <a:xfrm>
            <a:off x="571725" y="758950"/>
            <a:ext cx="7565400" cy="159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如何關注自己與他人－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b="1">
                <a:solidFill>
                  <a:srgbClr val="1C4587"/>
                </a:solidFill>
                <a:highlight>
                  <a:srgbClr val="F3F3F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憂鬱情緒辨識</a:t>
            </a:r>
            <a:endParaRPr b="1">
              <a:solidFill>
                <a:srgbClr val="1C4587"/>
              </a:solidFill>
              <a:highlight>
                <a:srgbClr val="F3F3F3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64" name="Google Shape;464;p37"/>
          <p:cNvSpPr txBox="1"/>
          <p:nvPr/>
        </p:nvSpPr>
        <p:spPr>
          <a:xfrm>
            <a:off x="4591425" y="2355900"/>
            <a:ext cx="3600000" cy="3037921"/>
          </a:xfrm>
          <a:prstGeom prst="rect">
            <a:avLst/>
          </a:prstGeom>
          <a:solidFill>
            <a:srgbClr val="B4E9F0">
              <a:alpha val="67390"/>
            </a:srgbClr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0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Ｘ</a:t>
            </a:r>
            <a:endParaRPr sz="20000" dirty="0">
              <a:solidFill>
                <a:srgbClr val="FFFF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65" name="Google Shape;465;p37"/>
          <p:cNvSpPr/>
          <p:nvPr/>
        </p:nvSpPr>
        <p:spPr>
          <a:xfrm>
            <a:off x="710425" y="2275625"/>
            <a:ext cx="576000" cy="576000"/>
          </a:xfrm>
          <a:prstGeom prst="ellipse">
            <a:avLst/>
          </a:prstGeom>
          <a:noFill/>
          <a:ln w="7620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8"/>
          <p:cNvSpPr txBox="1">
            <a:spLocks noGrp="1"/>
          </p:cNvSpPr>
          <p:nvPr>
            <p:ph type="body" idx="1"/>
          </p:nvPr>
        </p:nvSpPr>
        <p:spPr>
          <a:xfrm>
            <a:off x="894075" y="968700"/>
            <a:ext cx="4456800" cy="49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陪伴自己，陪伴彼此</a:t>
            </a:r>
            <a:endParaRPr sz="2400" b="1" dirty="0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並記得</a:t>
            </a:r>
            <a:endParaRPr sz="2400" b="1" dirty="0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 dirty="0">
                <a:solidFill>
                  <a:srgbClr val="0B5394"/>
                </a:solidFill>
                <a:highlight>
                  <a:srgbClr val="C8E5E9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你不是一個人</a:t>
            </a:r>
            <a:endParaRPr sz="3000" b="1" dirty="0">
              <a:solidFill>
                <a:srgbClr val="0B5394"/>
              </a:solidFill>
              <a:highlight>
                <a:srgbClr val="C8E5E9"/>
              </a:highlight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0B539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隨時都可以找輔導老師或導師，但</a:t>
            </a:r>
            <a:endParaRPr sz="2400" b="1" dirty="0">
              <a:solidFill>
                <a:srgbClr val="0B539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240"/>
              <a:buFont typeface="Noto Sans Symbols"/>
              <a:buNone/>
            </a:pPr>
            <a:r>
              <a:rPr lang="zh-TW" sz="2400" b="1" dirty="0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</a:t>
            </a:r>
            <a:r>
              <a:rPr lang="zh-TW" sz="2400" b="1" u="sng" dirty="0">
                <a:solidFill>
                  <a:srgbClr val="A64D79"/>
                </a:solidFill>
                <a:highlight>
                  <a:srgbClr val="D9EAD3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一個月</a:t>
            </a:r>
            <a:r>
              <a:rPr lang="zh-TW" sz="2400" b="1" dirty="0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後</a:t>
            </a:r>
            <a:endParaRPr sz="2400" b="1" dirty="0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240"/>
              <a:buFont typeface="Noto Sans Symbols"/>
              <a:buNone/>
            </a:pPr>
            <a:r>
              <a:rPr lang="zh-TW" sz="2400" b="1" dirty="0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這次的衝擊仍持續對你的身心靈</a:t>
            </a:r>
            <a:br>
              <a:rPr lang="zh-TW" sz="2400" b="1" dirty="0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2400" b="1" dirty="0">
                <a:solidFill>
                  <a:srgbClr val="A64D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造成干擾</a:t>
            </a:r>
            <a:endParaRPr sz="2400" b="1" dirty="0">
              <a:solidFill>
                <a:srgbClr val="A64D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240"/>
              <a:buFont typeface="Noto Sans Symbols"/>
              <a:buNone/>
            </a:pPr>
            <a:r>
              <a:rPr lang="zh-TW" sz="2400" b="1" dirty="0">
                <a:solidFill>
                  <a:srgbClr val="E69138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請務必與你的導師或輔導老師聯繫，尋求更專業的協助</a:t>
            </a:r>
            <a:endParaRPr sz="2400" b="1" dirty="0">
              <a:solidFill>
                <a:srgbClr val="E6913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342900" lvl="0" indent="-209550" algn="l" rtl="0">
              <a:spcBef>
                <a:spcPts val="2200"/>
              </a:spcBef>
              <a:spcAft>
                <a:spcPts val="0"/>
              </a:spcAft>
              <a:buSzPts val="2100"/>
              <a:buNone/>
            </a:pPr>
            <a:endParaRPr sz="1800" dirty="0"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71" name="Google Shape;47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9825" y="1603925"/>
            <a:ext cx="3030693" cy="4285374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altLang="zh-TW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9"/>
          <p:cNvSpPr txBox="1"/>
          <p:nvPr/>
        </p:nvSpPr>
        <p:spPr>
          <a:xfrm>
            <a:off x="4997513" y="2571184"/>
            <a:ext cx="2763324" cy="659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rgbClr val="43434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謝 謝 聆 聽 ！</a:t>
            </a:r>
            <a:endParaRPr sz="3600" b="1" dirty="0">
              <a:solidFill>
                <a:srgbClr val="434343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478" name="Google Shape;478;p39"/>
          <p:cNvGrpSpPr/>
          <p:nvPr/>
        </p:nvGrpSpPr>
        <p:grpSpPr>
          <a:xfrm>
            <a:off x="4489552" y="292968"/>
            <a:ext cx="3032992" cy="2676629"/>
            <a:chOff x="5874085" y="383015"/>
            <a:chExt cx="3664362" cy="2299114"/>
          </a:xfrm>
        </p:grpSpPr>
        <p:pic>
          <p:nvPicPr>
            <p:cNvPr id="479" name="Google Shape;479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21260702">
              <a:off x="5874085" y="383015"/>
              <a:ext cx="3664362" cy="22991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39"/>
            <p:cNvSpPr/>
            <p:nvPr/>
          </p:nvSpPr>
          <p:spPr>
            <a:xfrm rot="-886420">
              <a:off x="6369232" y="1312801"/>
              <a:ext cx="2674104" cy="584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 dirty="0">
                  <a:solidFill>
                    <a:schemeClr val="accent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陪伴我和你</a:t>
              </a:r>
              <a:endParaRPr sz="2400" b="1" dirty="0">
                <a:solidFill>
                  <a:schemeClr val="accent2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1260</Words>
  <Application>Microsoft Office PowerPoint</Application>
  <PresentationFormat>如螢幕大小 (4:3)</PresentationFormat>
  <Paragraphs>233</Paragraphs>
  <Slides>26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8" baseType="lpstr">
      <vt:lpstr>BiauKai</vt:lpstr>
      <vt:lpstr>Kai</vt:lpstr>
      <vt:lpstr>Microsoft Yahei</vt:lpstr>
      <vt:lpstr>Microsoft Yahei</vt:lpstr>
      <vt:lpstr>Noto Sans Symbols</vt:lpstr>
      <vt:lpstr>Microsoft JhengHei</vt:lpstr>
      <vt:lpstr>DFKai-SB</vt:lpstr>
      <vt:lpstr>Arial</vt:lpstr>
      <vt:lpstr>Calibri</vt:lpstr>
      <vt:lpstr>Comic Sans MS</vt:lpstr>
      <vt:lpstr>Impact</vt:lpstr>
      <vt:lpstr>Office 主题​​</vt:lpstr>
      <vt:lpstr>PowerPoint 簡報</vt:lpstr>
      <vt:lpstr>安心講座 關於意外事件的影響 及事件後的自我觀照</vt:lpstr>
      <vt:lpstr>關於發生了這件事......</vt:lpstr>
      <vt:lpstr>這件事和自己的關係</vt:lpstr>
      <vt:lpstr>問問自己</vt:lpstr>
      <vt:lpstr>PowerPoint 簡報</vt:lpstr>
      <vt:lpstr>意外後可能出現的壓力反應 </vt:lpstr>
      <vt:lpstr>PowerPoint 簡報</vt:lpstr>
      <vt:lpstr>創傷後壓力反應</vt:lpstr>
      <vt:lpstr>PowerPoint 簡報</vt:lpstr>
      <vt:lpstr>PowerPoint 簡報</vt:lpstr>
      <vt:lpstr>PowerPoint 簡報</vt:lpstr>
      <vt:lpstr>PowerPoint 簡報</vt:lpstr>
      <vt:lpstr>從「一般性反應」 　　　　　　　到  「需關切反應」</vt:lpstr>
      <vt:lpstr>你可以這樣幫助自己</vt:lpstr>
      <vt:lpstr>信-信仰</vt:lpstr>
      <vt:lpstr>PowerPoint 簡報</vt:lpstr>
      <vt:lpstr>同-同伴</vt:lpstr>
      <vt:lpstr>轉-轉移注意</vt:lpstr>
      <vt:lpstr>改觀-改變想法</vt:lpstr>
      <vt:lpstr>可以從這件事 學習主動付出關心</vt:lpstr>
      <vt:lpstr>如何關注自己與他人－ 憂鬱情緒辨識</vt:lpstr>
      <vt:lpstr>如何關注自己與他人－ 憂鬱情緒辨識</vt:lpstr>
      <vt:lpstr>如何關注自己與他人－ 憂鬱情緒辨識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安心講座 關於意外事件的影響 及事件後的自我觀照</dc:title>
  <dc:creator>user</dc:creator>
  <cp:lastModifiedBy>user</cp:lastModifiedBy>
  <cp:revision>3</cp:revision>
  <dcterms:modified xsi:type="dcterms:W3CDTF">2026-08-18T06:19:10Z</dcterms:modified>
</cp:coreProperties>
</file>